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Default Extension="tiff" ContentType="image/tiff"/>
  <Default Extension="gif" ContentType="video/unknown"/>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6858000" type="screen4x3"/>
  <p:notesSz cx="6858000" cy="9144000"/>
  <p:defaultTextStyle>
    <a:lvl1pPr defTabSz="457200">
      <a:defRPr>
        <a:solidFill>
          <a:srgbClr val="990000"/>
        </a:solidFill>
        <a:latin typeface="Calibri"/>
        <a:ea typeface="Calibri"/>
        <a:cs typeface="Calibri"/>
        <a:sym typeface="Calibri"/>
      </a:defRPr>
    </a:lvl1pPr>
    <a:lvl2pPr indent="457200" defTabSz="457200">
      <a:defRPr>
        <a:solidFill>
          <a:srgbClr val="990000"/>
        </a:solidFill>
        <a:latin typeface="Calibri"/>
        <a:ea typeface="Calibri"/>
        <a:cs typeface="Calibri"/>
        <a:sym typeface="Calibri"/>
      </a:defRPr>
    </a:lvl2pPr>
    <a:lvl3pPr indent="914400" defTabSz="457200">
      <a:defRPr>
        <a:solidFill>
          <a:srgbClr val="990000"/>
        </a:solidFill>
        <a:latin typeface="Calibri"/>
        <a:ea typeface="Calibri"/>
        <a:cs typeface="Calibri"/>
        <a:sym typeface="Calibri"/>
      </a:defRPr>
    </a:lvl3pPr>
    <a:lvl4pPr indent="1371600" defTabSz="457200">
      <a:defRPr>
        <a:solidFill>
          <a:srgbClr val="990000"/>
        </a:solidFill>
        <a:latin typeface="Calibri"/>
        <a:ea typeface="Calibri"/>
        <a:cs typeface="Calibri"/>
        <a:sym typeface="Calibri"/>
      </a:defRPr>
    </a:lvl4pPr>
    <a:lvl5pPr indent="1828800" defTabSz="457200">
      <a:defRPr>
        <a:solidFill>
          <a:srgbClr val="990000"/>
        </a:solidFill>
        <a:latin typeface="Calibri"/>
        <a:ea typeface="Calibri"/>
        <a:cs typeface="Calibri"/>
        <a:sym typeface="Calibri"/>
      </a:defRPr>
    </a:lvl5pPr>
    <a:lvl6pPr indent="2286000" defTabSz="457200">
      <a:defRPr>
        <a:solidFill>
          <a:srgbClr val="990000"/>
        </a:solidFill>
        <a:latin typeface="Calibri"/>
        <a:ea typeface="Calibri"/>
        <a:cs typeface="Calibri"/>
        <a:sym typeface="Calibri"/>
      </a:defRPr>
    </a:lvl6pPr>
    <a:lvl7pPr indent="2743200" defTabSz="457200">
      <a:defRPr>
        <a:solidFill>
          <a:srgbClr val="990000"/>
        </a:solidFill>
        <a:latin typeface="Calibri"/>
        <a:ea typeface="Calibri"/>
        <a:cs typeface="Calibri"/>
        <a:sym typeface="Calibri"/>
      </a:defRPr>
    </a:lvl7pPr>
    <a:lvl8pPr indent="3200400" defTabSz="457200">
      <a:defRPr>
        <a:solidFill>
          <a:srgbClr val="990000"/>
        </a:solidFill>
        <a:latin typeface="Calibri"/>
        <a:ea typeface="Calibri"/>
        <a:cs typeface="Calibri"/>
        <a:sym typeface="Calibri"/>
      </a:defRPr>
    </a:lvl8pPr>
    <a:lvl9pPr indent="3657600" defTabSz="457200">
      <a:defRPr>
        <a:solidFill>
          <a:srgbClr val="990000"/>
        </a:solidFill>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9900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4F81BD"/>
          </a:solidFill>
        </a:fill>
      </a:tcStyle>
    </a:firstCol>
    <a:la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381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4F81BD"/>
          </a:solidFill>
        </a:fill>
      </a:tcStyle>
    </a:lastRow>
    <a:fir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381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9900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9BBB59"/>
          </a:solidFill>
        </a:fill>
      </a:tcStyle>
    </a:firstCol>
    <a:la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381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9BBB59"/>
          </a:solidFill>
        </a:fill>
      </a:tcStyle>
    </a:lastRow>
    <a:fir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381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9900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F79646"/>
          </a:solidFill>
        </a:fill>
      </a:tcStyle>
    </a:firstCol>
    <a:la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381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F79646"/>
          </a:solidFill>
        </a:fill>
      </a:tcStyle>
    </a:lastRow>
    <a:fir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381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99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FE6E6"/>
          </a:solidFill>
        </a:fill>
      </a:tcStyle>
    </a:wholeTbl>
    <a:band2H>
      <a:tcTxStyle/>
      <a:tcStyle>
        <a:tcBdr/>
        <a:fill>
          <a:solidFill>
            <a:srgbClr val="FFCC00"/>
          </a:solidFill>
        </a:fill>
      </a:tcStyle>
    </a:band2H>
    <a:firstCol>
      <a:tcTxStyle b="on" i="on">
        <a:font>
          <a:latin typeface="Calibri"/>
          <a:ea typeface="Calibri"/>
          <a:cs typeface="Calibri"/>
        </a:font>
        <a:srgbClr val="FFCC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990000"/>
      </a:tcTxStyle>
      <a:tcStyle>
        <a:tcBdr>
          <a:left>
            <a:ln w="12700" cap="flat">
              <a:noFill/>
              <a:miter lim="400000"/>
            </a:ln>
          </a:left>
          <a:right>
            <a:ln w="12700" cap="flat">
              <a:noFill/>
              <a:miter lim="400000"/>
            </a:ln>
          </a:right>
          <a:top>
            <a:ln w="50800" cap="flat">
              <a:solidFill>
                <a:srgbClr val="990000"/>
              </a:solidFill>
              <a:prstDash val="solid"/>
              <a:bevel/>
            </a:ln>
          </a:top>
          <a:bottom>
            <a:ln w="25400" cap="flat">
              <a:solidFill>
                <a:srgbClr val="990000"/>
              </a:solidFill>
              <a:prstDash val="solid"/>
              <a:bevel/>
            </a:ln>
          </a:bottom>
          <a:insideH>
            <a:ln w="12700" cap="flat">
              <a:noFill/>
              <a:miter lim="400000"/>
            </a:ln>
          </a:insideH>
          <a:insideV>
            <a:ln w="12700" cap="flat">
              <a:noFill/>
              <a:miter lim="400000"/>
            </a:ln>
          </a:insideV>
        </a:tcBdr>
        <a:fill>
          <a:solidFill>
            <a:srgbClr val="FFCC00"/>
          </a:solidFill>
        </a:fill>
      </a:tcStyle>
    </a:lastRow>
    <a:firstRow>
      <a:tcTxStyle b="on" i="on">
        <a:font>
          <a:latin typeface="Calibri"/>
          <a:ea typeface="Calibri"/>
          <a:cs typeface="Calibri"/>
        </a:font>
        <a:srgbClr val="FFCC00"/>
      </a:tcTxStyle>
      <a:tcStyle>
        <a:tcBdr>
          <a:left>
            <a:ln w="12700" cap="flat">
              <a:noFill/>
              <a:miter lim="400000"/>
            </a:ln>
          </a:left>
          <a:right>
            <a:ln w="12700" cap="flat">
              <a:noFill/>
              <a:miter lim="400000"/>
            </a:ln>
          </a:right>
          <a:top>
            <a:ln w="25400" cap="flat">
              <a:solidFill>
                <a:srgbClr val="990000"/>
              </a:solidFill>
              <a:prstDash val="solid"/>
              <a:bevel/>
            </a:ln>
          </a:top>
          <a:bottom>
            <a:ln w="25400" cap="flat">
              <a:solidFill>
                <a:srgbClr val="99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9900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DDCACA"/>
          </a:solidFill>
        </a:fill>
      </a:tcStyle>
    </a:wholeTbl>
    <a:band2H>
      <a:tcTxStyle/>
      <a:tcStyle>
        <a:tcBdr/>
        <a:fill>
          <a:solidFill>
            <a:srgbClr val="EFE6E6"/>
          </a:solidFill>
        </a:fill>
      </a:tcStyle>
    </a:band2H>
    <a:firstCol>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990000"/>
          </a:solidFill>
        </a:fill>
      </a:tcStyle>
    </a:firstCol>
    <a:la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381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990000"/>
          </a:solidFill>
        </a:fill>
      </a:tcStyle>
    </a:lastRow>
    <a:fir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381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990000"/>
          </a:solidFill>
        </a:fill>
      </a:tcStyle>
    </a:firstRow>
  </a:tblStyle>
  <a:tblStyle styleId="{2708684C-4D16-4618-839F-0558EEFCDFE6}" styleName="">
    <a:tblBg/>
    <a:wholeTbl>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FFCC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solidFill>
            <a:srgbClr val="FFCC00">
              <a:alpha val="20000"/>
            </a:srgbClr>
          </a:solidFill>
        </a:fill>
      </a:tcStyle>
    </a:firstCol>
    <a:la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50800" cap="flat">
              <a:solidFill>
                <a:srgbClr val="FFCC00"/>
              </a:solidFill>
              <a:prstDash val="solid"/>
              <a:bevel/>
            </a:ln>
          </a:top>
          <a:bottom>
            <a:ln w="127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noFill/>
        </a:fill>
      </a:tcStyle>
    </a:lastRow>
    <a:firstRow>
      <a:tcTxStyle b="on" i="on">
        <a:font>
          <a:latin typeface="Calibri"/>
          <a:ea typeface="Calibri"/>
          <a:cs typeface="Calibri"/>
        </a:font>
        <a:srgbClr val="FFCC00"/>
      </a:tcTxStyle>
      <a:tcStyle>
        <a:tcBdr>
          <a:left>
            <a:ln w="12700" cap="flat">
              <a:solidFill>
                <a:srgbClr val="FFCC00"/>
              </a:solidFill>
              <a:prstDash val="solid"/>
              <a:bevel/>
            </a:ln>
          </a:left>
          <a:right>
            <a:ln w="12700" cap="flat">
              <a:solidFill>
                <a:srgbClr val="FFCC00"/>
              </a:solidFill>
              <a:prstDash val="solid"/>
              <a:bevel/>
            </a:ln>
          </a:right>
          <a:top>
            <a:ln w="12700" cap="flat">
              <a:solidFill>
                <a:srgbClr val="FFCC00"/>
              </a:solidFill>
              <a:prstDash val="solid"/>
              <a:bevel/>
            </a:ln>
          </a:top>
          <a:bottom>
            <a:ln w="25400" cap="flat">
              <a:solidFill>
                <a:srgbClr val="FFCC00"/>
              </a:solidFill>
              <a:prstDash val="solid"/>
              <a:bevel/>
            </a:ln>
          </a:bottom>
          <a:insideH>
            <a:ln w="12700" cap="flat">
              <a:solidFill>
                <a:srgbClr val="FFCC00"/>
              </a:solidFill>
              <a:prstDash val="solid"/>
              <a:bevel/>
            </a:ln>
          </a:insideH>
          <a:insideV>
            <a:ln w="12700" cap="flat">
              <a:solidFill>
                <a:srgbClr val="FFCC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01" d="100"/>
          <a:sy n="101" d="100"/>
        </p:scale>
        <p:origin x="-668" y="-8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hape 1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4" name="Shape 14"/>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sp>
        <p:nvSpPr>
          <p:cNvPr id="8" name="Shape 8"/>
          <p:cNvSpPr/>
          <p:nvPr/>
        </p:nvSpPr>
        <p:spPr>
          <a:xfrm>
            <a:off x="0" y="5803900"/>
            <a:ext cx="9144000" cy="1052719"/>
          </a:xfrm>
          <a:prstGeom prst="rect">
            <a:avLst/>
          </a:prstGeom>
          <a:solidFill>
            <a:srgbClr val="990000"/>
          </a:solidFill>
          <a:ln w="12700">
            <a:miter lim="400000"/>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9" name="Shape 9"/>
          <p:cNvSpPr/>
          <p:nvPr/>
        </p:nvSpPr>
        <p:spPr>
          <a:xfrm flipV="1">
            <a:off x="0" y="5778500"/>
            <a:ext cx="9144000" cy="50800"/>
          </a:xfrm>
          <a:prstGeom prst="rect">
            <a:avLst/>
          </a:prstGeom>
          <a:solidFill>
            <a:srgbClr val="FFCC00"/>
          </a:solidFill>
          <a:ln w="12700">
            <a:miter lim="400000"/>
          </a:ln>
          <a:effectLst>
            <a:outerShdw blurRad="38100" dist="20000" dir="5400000" rotWithShape="0">
              <a:srgbClr val="000000">
                <a:alpha val="38000"/>
              </a:srgbClr>
            </a:outerShdw>
          </a:effectLst>
        </p:spPr>
        <p:txBody>
          <a:bodyPr lIns="0" tIns="0" rIns="0" bIns="0" anchor="ctr"/>
          <a:lstStyle/>
          <a:p>
            <a:pPr lvl="0" algn="ctr"/>
            <a:endParaRPr/>
          </a:p>
        </p:txBody>
      </p:sp>
      <p:pic>
        <p:nvPicPr>
          <p:cNvPr id="10" name="image4.png" descr="Small Use Shield_GoldOnTrans.eps"/>
          <p:cNvPicPr/>
          <p:nvPr/>
        </p:nvPicPr>
        <p:blipFill>
          <a:blip r:embed="rId2" cstate="print">
            <a:extLst/>
          </a:blip>
          <a:stretch>
            <a:fillRect/>
          </a:stretch>
        </p:blipFill>
        <p:spPr>
          <a:xfrm>
            <a:off x="8201027" y="238127"/>
            <a:ext cx="748240" cy="748240"/>
          </a:xfrm>
          <a:prstGeom prst="rect">
            <a:avLst/>
          </a:prstGeom>
          <a:ln w="12700">
            <a:miter lim="400000"/>
          </a:ln>
        </p:spPr>
      </p:pic>
      <p:pic>
        <p:nvPicPr>
          <p:cNvPr id="11" name="image3.png" descr="1-lineWordmark_GoldOnCard_NoBG.eps"/>
          <p:cNvPicPr/>
          <p:nvPr/>
        </p:nvPicPr>
        <p:blipFill>
          <a:blip r:embed="rId3" cstate="print">
            <a:extLst/>
          </a:blip>
          <a:stretch>
            <a:fillRect/>
          </a:stretch>
        </p:blipFill>
        <p:spPr>
          <a:xfrm>
            <a:off x="6997700" y="6462028"/>
            <a:ext cx="1822126" cy="154822"/>
          </a:xfrm>
          <a:prstGeom prst="rect">
            <a:avLst/>
          </a:prstGeom>
          <a:ln w="12700">
            <a:miter lim="400000"/>
          </a:ln>
        </p:spPr>
      </p:pic>
      <p:pic>
        <p:nvPicPr>
          <p:cNvPr id="12" name="image5.png" descr="Formal_Viterbi_GoldOnCard_NoBG.eps"/>
          <p:cNvPicPr/>
          <p:nvPr/>
        </p:nvPicPr>
        <p:blipFill>
          <a:blip r:embed="rId4" cstate="print">
            <a:extLst/>
          </a:blip>
          <a:stretch>
            <a:fillRect/>
          </a:stretch>
        </p:blipFill>
        <p:spPr>
          <a:xfrm>
            <a:off x="292102" y="6138309"/>
            <a:ext cx="1741689" cy="470076"/>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
        <p:cNvGrpSpPr/>
        <p:nvPr/>
      </p:nvGrpSpPr>
      <p:grpSpPr>
        <a:xfrm>
          <a:off x="0" y="0"/>
          <a:ext cx="0" cy="0"/>
          <a:chOff x="0" y="0"/>
          <a:chExt cx="0" cy="0"/>
        </a:xfrm>
      </p:grpSpPr>
      <p:sp>
        <p:nvSpPr>
          <p:cNvPr id="2" name="Shape 2"/>
          <p:cNvSpPr/>
          <p:nvPr/>
        </p:nvSpPr>
        <p:spPr>
          <a:xfrm flipV="1">
            <a:off x="0" y="5778500"/>
            <a:ext cx="9144000" cy="50800"/>
          </a:xfrm>
          <a:prstGeom prst="rect">
            <a:avLst/>
          </a:prstGeom>
          <a:solidFill>
            <a:srgbClr val="FFCC00"/>
          </a:solidFill>
          <a:ln w="12700">
            <a:miter lim="400000"/>
          </a:ln>
          <a:effectLst>
            <a:outerShdw blurRad="38100" dist="20000" dir="5400000" rotWithShape="0">
              <a:srgbClr val="000000">
                <a:alpha val="38000"/>
              </a:srgbClr>
            </a:outerShdw>
          </a:effectLst>
        </p:spPr>
        <p:txBody>
          <a:bodyPr lIns="0" tIns="0" rIns="0" bIns="0" anchor="ctr"/>
          <a:lstStyle/>
          <a:p>
            <a:pPr lvl="0" algn="ctr"/>
            <a:endParaRPr/>
          </a:p>
        </p:txBody>
      </p:sp>
      <p:pic>
        <p:nvPicPr>
          <p:cNvPr id="3" name="image4.png" descr="Small Use Shield_GoldOnTrans.eps"/>
          <p:cNvPicPr/>
          <p:nvPr/>
        </p:nvPicPr>
        <p:blipFill>
          <a:blip r:embed="rId4" cstate="print">
            <a:extLst/>
          </a:blip>
          <a:stretch>
            <a:fillRect/>
          </a:stretch>
        </p:blipFill>
        <p:spPr>
          <a:xfrm>
            <a:off x="8201027" y="238127"/>
            <a:ext cx="748240" cy="748240"/>
          </a:xfrm>
          <a:prstGeom prst="rect">
            <a:avLst/>
          </a:prstGeom>
          <a:ln w="12700">
            <a:miter lim="400000"/>
          </a:ln>
        </p:spPr>
      </p:pic>
      <p:pic>
        <p:nvPicPr>
          <p:cNvPr id="4" name="image3.png" descr="1-lineWordmark_GoldOnCard_NoBG.eps"/>
          <p:cNvPicPr/>
          <p:nvPr/>
        </p:nvPicPr>
        <p:blipFill>
          <a:blip r:embed="rId5" cstate="print">
            <a:extLst/>
          </a:blip>
          <a:stretch>
            <a:fillRect/>
          </a:stretch>
        </p:blipFill>
        <p:spPr>
          <a:xfrm>
            <a:off x="6997700" y="6462028"/>
            <a:ext cx="1822126" cy="154822"/>
          </a:xfrm>
          <a:prstGeom prst="rect">
            <a:avLst/>
          </a:prstGeom>
          <a:ln w="12700">
            <a:miter lim="400000"/>
          </a:ln>
        </p:spPr>
      </p:pic>
      <p:pic>
        <p:nvPicPr>
          <p:cNvPr id="5" name="image5.png" descr="Formal_Viterbi_GoldOnCard_NoBG.eps"/>
          <p:cNvPicPr/>
          <p:nvPr/>
        </p:nvPicPr>
        <p:blipFill>
          <a:blip r:embed="rId6" cstate="print">
            <a:extLst/>
          </a:blip>
          <a:stretch>
            <a:fillRect/>
          </a:stretch>
        </p:blipFill>
        <p:spPr>
          <a:xfrm>
            <a:off x="292102" y="6138309"/>
            <a:ext cx="1741689" cy="470076"/>
          </a:xfrm>
          <a:prstGeom prst="rect">
            <a:avLst/>
          </a:prstGeom>
          <a:ln w="12700">
            <a:miter lim="400000"/>
          </a:ln>
        </p:spPr>
      </p:pic>
    </p:spTree>
  </p:cSld>
  <p:clrMap bg1="dk1" tx1="lt1" bg2="dk2" tx2="lt2" accent1="accent1" accent2="accent2" accent3="accent3" accent4="accent4" accent5="accent5" accent6="accent6" hlink="hlink" folHlink="folHlink"/>
  <p:sldLayoutIdLst>
    <p:sldLayoutId id="2147483649" r:id="rId1"/>
    <p:sldLayoutId id="2147483650" r:id="rId2"/>
  </p:sldLayoutIdLst>
  <p:transition spd="med"/>
  <p:txStyles>
    <p:titleStyle>
      <a:lvl1pPr algn="ctr" defTabSz="457200">
        <a:defRPr sz="4400">
          <a:solidFill>
            <a:srgbClr val="FFCC00"/>
          </a:solidFill>
          <a:latin typeface="Calibri"/>
          <a:ea typeface="Calibri"/>
          <a:cs typeface="Calibri"/>
          <a:sym typeface="Calibri"/>
        </a:defRPr>
      </a:lvl1pPr>
      <a:lvl2pPr algn="ctr" defTabSz="457200">
        <a:defRPr sz="4400">
          <a:solidFill>
            <a:srgbClr val="FFCC00"/>
          </a:solidFill>
          <a:latin typeface="Calibri"/>
          <a:ea typeface="Calibri"/>
          <a:cs typeface="Calibri"/>
          <a:sym typeface="Calibri"/>
        </a:defRPr>
      </a:lvl2pPr>
      <a:lvl3pPr algn="ctr" defTabSz="457200">
        <a:defRPr sz="4400">
          <a:solidFill>
            <a:srgbClr val="FFCC00"/>
          </a:solidFill>
          <a:latin typeface="Calibri"/>
          <a:ea typeface="Calibri"/>
          <a:cs typeface="Calibri"/>
          <a:sym typeface="Calibri"/>
        </a:defRPr>
      </a:lvl3pPr>
      <a:lvl4pPr algn="ctr" defTabSz="457200">
        <a:defRPr sz="4400">
          <a:solidFill>
            <a:srgbClr val="FFCC00"/>
          </a:solidFill>
          <a:latin typeface="Calibri"/>
          <a:ea typeface="Calibri"/>
          <a:cs typeface="Calibri"/>
          <a:sym typeface="Calibri"/>
        </a:defRPr>
      </a:lvl4pPr>
      <a:lvl5pPr algn="ctr" defTabSz="457200">
        <a:defRPr sz="4400">
          <a:solidFill>
            <a:srgbClr val="FFCC00"/>
          </a:solidFill>
          <a:latin typeface="Calibri"/>
          <a:ea typeface="Calibri"/>
          <a:cs typeface="Calibri"/>
          <a:sym typeface="Calibri"/>
        </a:defRPr>
      </a:lvl5pPr>
      <a:lvl6pPr algn="ctr" defTabSz="457200">
        <a:defRPr sz="4400">
          <a:solidFill>
            <a:srgbClr val="FFCC00"/>
          </a:solidFill>
          <a:latin typeface="Calibri"/>
          <a:ea typeface="Calibri"/>
          <a:cs typeface="Calibri"/>
          <a:sym typeface="Calibri"/>
        </a:defRPr>
      </a:lvl6pPr>
      <a:lvl7pPr algn="ctr" defTabSz="457200">
        <a:defRPr sz="4400">
          <a:solidFill>
            <a:srgbClr val="FFCC00"/>
          </a:solidFill>
          <a:latin typeface="Calibri"/>
          <a:ea typeface="Calibri"/>
          <a:cs typeface="Calibri"/>
          <a:sym typeface="Calibri"/>
        </a:defRPr>
      </a:lvl7pPr>
      <a:lvl8pPr algn="ctr" defTabSz="457200">
        <a:defRPr sz="4400">
          <a:solidFill>
            <a:srgbClr val="FFCC00"/>
          </a:solidFill>
          <a:latin typeface="Calibri"/>
          <a:ea typeface="Calibri"/>
          <a:cs typeface="Calibri"/>
          <a:sym typeface="Calibri"/>
        </a:defRPr>
      </a:lvl8pPr>
      <a:lvl9pPr algn="ctr" defTabSz="457200">
        <a:defRPr sz="4400">
          <a:solidFill>
            <a:srgbClr val="FFCC00"/>
          </a:solidFill>
          <a:latin typeface="Calibri"/>
          <a:ea typeface="Calibri"/>
          <a:cs typeface="Calibri"/>
          <a:sym typeface="Calibri"/>
        </a:defRPr>
      </a:lvl9pPr>
    </p:titleStyle>
    <p:bodyStyle>
      <a:lvl1pPr marL="342900" indent="-342900" defTabSz="457200">
        <a:spcBef>
          <a:spcPts val="700"/>
        </a:spcBef>
        <a:buSzPct val="100000"/>
        <a:buFont typeface="Arial"/>
        <a:buChar char="•"/>
        <a:defRPr sz="3200">
          <a:solidFill>
            <a:srgbClr val="FFCC00"/>
          </a:solidFill>
          <a:latin typeface="Calibri"/>
          <a:ea typeface="Calibri"/>
          <a:cs typeface="Calibri"/>
          <a:sym typeface="Calibri"/>
        </a:defRPr>
      </a:lvl1pPr>
      <a:lvl2pPr marL="783771" indent="-326571" defTabSz="457200">
        <a:spcBef>
          <a:spcPts val="700"/>
        </a:spcBef>
        <a:buSzPct val="100000"/>
        <a:buFont typeface="Arial"/>
        <a:buChar char="–"/>
        <a:defRPr sz="3200">
          <a:solidFill>
            <a:srgbClr val="FFCC00"/>
          </a:solidFill>
          <a:latin typeface="Calibri"/>
          <a:ea typeface="Calibri"/>
          <a:cs typeface="Calibri"/>
          <a:sym typeface="Calibri"/>
        </a:defRPr>
      </a:lvl2pPr>
      <a:lvl3pPr marL="1219200" indent="-304800" defTabSz="457200">
        <a:spcBef>
          <a:spcPts val="700"/>
        </a:spcBef>
        <a:buSzPct val="100000"/>
        <a:buFont typeface="Arial"/>
        <a:buChar char="•"/>
        <a:defRPr sz="3200">
          <a:solidFill>
            <a:srgbClr val="FFCC00"/>
          </a:solidFill>
          <a:latin typeface="Calibri"/>
          <a:ea typeface="Calibri"/>
          <a:cs typeface="Calibri"/>
          <a:sym typeface="Calibri"/>
        </a:defRPr>
      </a:lvl3pPr>
      <a:lvl4pPr marL="1737360" indent="-365760" defTabSz="457200">
        <a:spcBef>
          <a:spcPts val="700"/>
        </a:spcBef>
        <a:buSzPct val="100000"/>
        <a:buFont typeface="Arial"/>
        <a:buChar char="–"/>
        <a:defRPr sz="3200">
          <a:solidFill>
            <a:srgbClr val="FFCC00"/>
          </a:solidFill>
          <a:latin typeface="Calibri"/>
          <a:ea typeface="Calibri"/>
          <a:cs typeface="Calibri"/>
          <a:sym typeface="Calibri"/>
        </a:defRPr>
      </a:lvl4pPr>
      <a:lvl5pPr marL="2194560" indent="-365760" defTabSz="457200">
        <a:spcBef>
          <a:spcPts val="700"/>
        </a:spcBef>
        <a:buSzPct val="100000"/>
        <a:buFont typeface="Arial"/>
        <a:buChar char="»"/>
        <a:defRPr sz="3200">
          <a:solidFill>
            <a:srgbClr val="FFCC00"/>
          </a:solidFill>
          <a:latin typeface="Calibri"/>
          <a:ea typeface="Calibri"/>
          <a:cs typeface="Calibri"/>
          <a:sym typeface="Calibri"/>
        </a:defRPr>
      </a:lvl5pPr>
      <a:lvl6pPr marL="2651760" indent="-365760" defTabSz="457200">
        <a:spcBef>
          <a:spcPts val="700"/>
        </a:spcBef>
        <a:buSzPct val="100000"/>
        <a:buFont typeface="Arial"/>
        <a:buChar char="•"/>
        <a:defRPr sz="3200">
          <a:solidFill>
            <a:srgbClr val="FFCC00"/>
          </a:solidFill>
          <a:latin typeface="Calibri"/>
          <a:ea typeface="Calibri"/>
          <a:cs typeface="Calibri"/>
          <a:sym typeface="Calibri"/>
        </a:defRPr>
      </a:lvl6pPr>
      <a:lvl7pPr marL="3108960" indent="-365760" defTabSz="457200">
        <a:spcBef>
          <a:spcPts val="700"/>
        </a:spcBef>
        <a:buSzPct val="100000"/>
        <a:buFont typeface="Arial"/>
        <a:buChar char="•"/>
        <a:defRPr sz="3200">
          <a:solidFill>
            <a:srgbClr val="FFCC00"/>
          </a:solidFill>
          <a:latin typeface="Calibri"/>
          <a:ea typeface="Calibri"/>
          <a:cs typeface="Calibri"/>
          <a:sym typeface="Calibri"/>
        </a:defRPr>
      </a:lvl7pPr>
      <a:lvl8pPr marL="3566159" indent="-365759" defTabSz="457200">
        <a:spcBef>
          <a:spcPts val="700"/>
        </a:spcBef>
        <a:buSzPct val="100000"/>
        <a:buFont typeface="Arial"/>
        <a:buChar char="•"/>
        <a:defRPr sz="3200">
          <a:solidFill>
            <a:srgbClr val="FFCC00"/>
          </a:solidFill>
          <a:latin typeface="Calibri"/>
          <a:ea typeface="Calibri"/>
          <a:cs typeface="Calibri"/>
          <a:sym typeface="Calibri"/>
        </a:defRPr>
      </a:lvl8pPr>
      <a:lvl9pPr marL="4023359" indent="-365759" defTabSz="457200">
        <a:spcBef>
          <a:spcPts val="700"/>
        </a:spcBef>
        <a:buSzPct val="100000"/>
        <a:buFont typeface="Arial"/>
        <a:buChar char="•"/>
        <a:defRPr sz="3200">
          <a:solidFill>
            <a:srgbClr val="FFCC00"/>
          </a:solidFill>
          <a:latin typeface="Calibri"/>
          <a:ea typeface="Calibri"/>
          <a:cs typeface="Calibri"/>
          <a:sym typeface="Calibri"/>
        </a:defRPr>
      </a:lvl9pPr>
    </p:bodyStyle>
    <p:otherStyle>
      <a:lvl1pPr algn="r" defTabSz="457200">
        <a:defRPr sz="1200">
          <a:solidFill>
            <a:schemeClr val="tx1"/>
          </a:solidFill>
          <a:latin typeface="+mn-lt"/>
          <a:ea typeface="+mn-ea"/>
          <a:cs typeface="+mn-cs"/>
          <a:sym typeface="Calibri"/>
        </a:defRPr>
      </a:lvl1pPr>
      <a:lvl2pPr indent="457200" algn="r" defTabSz="457200">
        <a:defRPr sz="1200">
          <a:solidFill>
            <a:schemeClr val="tx1"/>
          </a:solidFill>
          <a:latin typeface="+mn-lt"/>
          <a:ea typeface="+mn-ea"/>
          <a:cs typeface="+mn-cs"/>
          <a:sym typeface="Calibri"/>
        </a:defRPr>
      </a:lvl2pPr>
      <a:lvl3pPr indent="914400" algn="r" defTabSz="457200">
        <a:defRPr sz="1200">
          <a:solidFill>
            <a:schemeClr val="tx1"/>
          </a:solidFill>
          <a:latin typeface="+mn-lt"/>
          <a:ea typeface="+mn-ea"/>
          <a:cs typeface="+mn-cs"/>
          <a:sym typeface="Calibri"/>
        </a:defRPr>
      </a:lvl3pPr>
      <a:lvl4pPr indent="1371600" algn="r" defTabSz="457200">
        <a:defRPr sz="1200">
          <a:solidFill>
            <a:schemeClr val="tx1"/>
          </a:solidFill>
          <a:latin typeface="+mn-lt"/>
          <a:ea typeface="+mn-ea"/>
          <a:cs typeface="+mn-cs"/>
          <a:sym typeface="Calibri"/>
        </a:defRPr>
      </a:lvl4pPr>
      <a:lvl5pPr indent="1828800" algn="r" defTabSz="457200">
        <a:defRPr sz="1200">
          <a:solidFill>
            <a:schemeClr val="tx1"/>
          </a:solidFill>
          <a:latin typeface="+mn-lt"/>
          <a:ea typeface="+mn-ea"/>
          <a:cs typeface="+mn-cs"/>
          <a:sym typeface="Calibri"/>
        </a:defRPr>
      </a:lvl5pPr>
      <a:lvl6pPr indent="2286000" algn="r" defTabSz="457200">
        <a:defRPr sz="1200">
          <a:solidFill>
            <a:schemeClr val="tx1"/>
          </a:solidFill>
          <a:latin typeface="+mn-lt"/>
          <a:ea typeface="+mn-ea"/>
          <a:cs typeface="+mn-cs"/>
          <a:sym typeface="Calibri"/>
        </a:defRPr>
      </a:lvl6pPr>
      <a:lvl7pPr indent="2743200" algn="r" defTabSz="457200">
        <a:defRPr sz="1200">
          <a:solidFill>
            <a:schemeClr val="tx1"/>
          </a:solidFill>
          <a:latin typeface="+mn-lt"/>
          <a:ea typeface="+mn-ea"/>
          <a:cs typeface="+mn-cs"/>
          <a:sym typeface="Calibri"/>
        </a:defRPr>
      </a:lvl7pPr>
      <a:lvl8pPr indent="3200400" algn="r" defTabSz="457200">
        <a:defRPr sz="1200">
          <a:solidFill>
            <a:schemeClr val="tx1"/>
          </a:solidFill>
          <a:latin typeface="+mn-lt"/>
          <a:ea typeface="+mn-ea"/>
          <a:cs typeface="+mn-cs"/>
          <a:sym typeface="Calibri"/>
        </a:defRPr>
      </a:lvl8pPr>
      <a:lvl9pPr indent="3657600" algn="r" defTabSz="457200">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microsoft.com/office/2007/relationships/media" Target="../media/media1.gif"/><Relationship Id="rId2" Type="http://schemas.openxmlformats.org/officeDocument/2006/relationships/slideLayout" Target="../slideLayouts/slideLayout2.xml"/><Relationship Id="rId1" Type="http://schemas.openxmlformats.org/officeDocument/2006/relationships/video" Target="../media/media1.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3.tiff"/><Relationship Id="rId7" Type="http://schemas.openxmlformats.org/officeDocument/2006/relationships/image" Target="../media/image16.tiff"/><Relationship Id="rId2" Type="http://schemas.openxmlformats.org/officeDocument/2006/relationships/slideLayout" Target="../slideLayouts/slideLayout2.xml"/><Relationship Id="rId1" Type="http://schemas.openxmlformats.org/officeDocument/2006/relationships/video" Target="../media/media2.gif"/><Relationship Id="rId6" Type="http://schemas.openxmlformats.org/officeDocument/2006/relationships/image" Target="../media/image15.png"/><Relationship Id="rId5" Type="http://schemas.microsoft.com/office/2007/relationships/media" Target="../media/media2.gi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6"/>
          <p:cNvSpPr/>
          <p:nvPr/>
        </p:nvSpPr>
        <p:spPr>
          <a:xfrm>
            <a:off x="7349" y="1338792"/>
            <a:ext cx="9129301" cy="22002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lgn="ctr">
              <a:defRPr>
                <a:solidFill>
                  <a:srgbClr val="000000"/>
                </a:solidFill>
              </a:defRPr>
            </a:pPr>
            <a:r>
              <a:rPr sz="3200" b="1">
                <a:solidFill>
                  <a:srgbClr val="EEECE1"/>
                </a:solidFill>
                <a:latin typeface="Arial"/>
                <a:ea typeface="Arial"/>
                <a:cs typeface="Arial"/>
                <a:sym typeface="Arial"/>
              </a:rPr>
              <a:t>CSCI 580 3D Graphics &amp; Rendering</a:t>
            </a:r>
          </a:p>
          <a:p>
            <a:pPr lvl="0" algn="ctr">
              <a:defRPr>
                <a:solidFill>
                  <a:srgbClr val="000000"/>
                </a:solidFill>
              </a:defRPr>
            </a:pPr>
            <a:r>
              <a:rPr sz="3200" b="1">
                <a:solidFill>
                  <a:srgbClr val="EEECE1"/>
                </a:solidFill>
                <a:latin typeface="Arial"/>
                <a:ea typeface="Arial"/>
                <a:cs typeface="Arial"/>
                <a:sym typeface="Arial"/>
              </a:rPr>
              <a:t/>
            </a:r>
            <a:br>
              <a:rPr sz="3200" b="1">
                <a:solidFill>
                  <a:srgbClr val="EEECE1"/>
                </a:solidFill>
                <a:latin typeface="Arial"/>
                <a:ea typeface="Arial"/>
                <a:cs typeface="Arial"/>
                <a:sym typeface="Arial"/>
              </a:rPr>
            </a:br>
            <a:r>
              <a:rPr sz="4000" b="1">
                <a:solidFill>
                  <a:srgbClr val="EEECE1"/>
                </a:solidFill>
                <a:latin typeface="Arial"/>
                <a:ea typeface="Arial"/>
                <a:cs typeface="Arial"/>
                <a:sym typeface="Arial"/>
              </a:rPr>
              <a:t>Ray Tracing Engine</a:t>
            </a:r>
          </a:p>
        </p:txBody>
      </p:sp>
      <p:sp>
        <p:nvSpPr>
          <p:cNvPr id="17" name="Shape 17"/>
          <p:cNvSpPr/>
          <p:nvPr/>
        </p:nvSpPr>
        <p:spPr>
          <a:xfrm>
            <a:off x="7350" y="3463847"/>
            <a:ext cx="9129300" cy="13206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algn="ctr" defTabSz="278892">
              <a:spcBef>
                <a:spcPts val="300"/>
              </a:spcBef>
              <a:defRPr>
                <a:solidFill>
                  <a:srgbClr val="000000"/>
                </a:solidFill>
              </a:defRPr>
            </a:pPr>
            <a:r>
              <a:rPr sz="1830" i="1">
                <a:solidFill>
                  <a:srgbClr val="FFCC00"/>
                </a:solidFill>
                <a:latin typeface="Times New Roman"/>
                <a:ea typeface="Times New Roman"/>
                <a:cs typeface="Times New Roman"/>
                <a:sym typeface="Times New Roman"/>
              </a:rPr>
              <a:t>Jialiu Wang</a:t>
            </a:r>
          </a:p>
          <a:p>
            <a:pPr lvl="0" algn="ctr" defTabSz="278892">
              <a:spcBef>
                <a:spcPts val="300"/>
              </a:spcBef>
              <a:defRPr>
                <a:solidFill>
                  <a:srgbClr val="000000"/>
                </a:solidFill>
              </a:defRPr>
            </a:pPr>
            <a:r>
              <a:rPr sz="1830" i="1">
                <a:solidFill>
                  <a:srgbClr val="FFCC00"/>
                </a:solidFill>
                <a:latin typeface="Times New Roman"/>
                <a:ea typeface="Times New Roman"/>
                <a:cs typeface="Times New Roman"/>
                <a:sym typeface="Times New Roman"/>
              </a:rPr>
              <a:t>Kayla Carr</a:t>
            </a:r>
          </a:p>
          <a:p>
            <a:pPr lvl="0" algn="ctr" defTabSz="278892">
              <a:spcBef>
                <a:spcPts val="300"/>
              </a:spcBef>
              <a:defRPr>
                <a:solidFill>
                  <a:srgbClr val="000000"/>
                </a:solidFill>
              </a:defRPr>
            </a:pPr>
            <a:r>
              <a:rPr sz="1830" i="1">
                <a:solidFill>
                  <a:srgbClr val="FFCC00"/>
                </a:solidFill>
                <a:latin typeface="Times New Roman"/>
                <a:ea typeface="Times New Roman"/>
                <a:cs typeface="Times New Roman"/>
                <a:sym typeface="Times New Roman"/>
              </a:rPr>
              <a:t>Tuo Piao</a:t>
            </a:r>
          </a:p>
          <a:p>
            <a:pPr lvl="0" algn="ctr" defTabSz="278892">
              <a:spcBef>
                <a:spcPts val="300"/>
              </a:spcBef>
              <a:defRPr>
                <a:solidFill>
                  <a:srgbClr val="000000"/>
                </a:solidFill>
              </a:defRPr>
            </a:pPr>
            <a:r>
              <a:rPr sz="1830" i="1">
                <a:solidFill>
                  <a:srgbClr val="FFCC00"/>
                </a:solidFill>
                <a:latin typeface="Times New Roman"/>
                <a:ea typeface="Times New Roman"/>
                <a:cs typeface="Times New Roman"/>
                <a:sym typeface="Times New Roman"/>
              </a:rPr>
              <a:t>Hsiao-Lun Wang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19"/>
          <p:cNvSpPr/>
          <p:nvPr/>
        </p:nvSpPr>
        <p:spPr>
          <a:xfrm>
            <a:off x="7274980" y="6214528"/>
            <a:ext cx="1625600" cy="317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r">
              <a:spcBef>
                <a:spcPts val="200"/>
              </a:spcBef>
              <a:defRPr sz="1100" b="1">
                <a:solidFill>
                  <a:srgbClr val="FFFFFF"/>
                </a:solidFill>
                <a:latin typeface="Arial"/>
                <a:ea typeface="Arial"/>
                <a:cs typeface="Arial"/>
                <a:sym typeface="Arial"/>
              </a:defRPr>
            </a:lvl1pPr>
          </a:lstStyle>
          <a:p>
            <a:pPr lvl="0">
              <a:defRPr sz="1800" b="0">
                <a:solidFill>
                  <a:srgbClr val="000000"/>
                </a:solidFill>
              </a:defRPr>
            </a:pPr>
            <a:r>
              <a:rPr sz="1100" b="1">
                <a:solidFill>
                  <a:srgbClr val="FFFFFF"/>
                </a:solidFill>
              </a:rPr>
              <a:t>SECTION TITLE  |  2</a:t>
            </a:r>
          </a:p>
        </p:txBody>
      </p:sp>
      <p:sp>
        <p:nvSpPr>
          <p:cNvPr id="20" name="Shape 20"/>
          <p:cNvSpPr/>
          <p:nvPr/>
        </p:nvSpPr>
        <p:spPr>
          <a:xfrm>
            <a:off x="872100" y="1023948"/>
            <a:ext cx="7399800" cy="5009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solidFill>
                  <a:srgbClr val="000000"/>
                </a:solidFill>
              </a:defRPr>
            </a:pPr>
            <a:r>
              <a:rPr sz="2400" b="1">
                <a:solidFill>
                  <a:srgbClr val="990000"/>
                </a:solidFill>
                <a:latin typeface="Arial"/>
                <a:ea typeface="Arial"/>
                <a:cs typeface="Arial"/>
                <a:sym typeface="Arial"/>
              </a:rPr>
              <a:t>Introduction</a:t>
            </a:r>
          </a:p>
          <a:p>
            <a:pPr marL="180473" lvl="0" indent="-180473">
              <a:buSzPct val="100000"/>
              <a:buChar char="•"/>
              <a:defRPr>
                <a:solidFill>
                  <a:srgbClr val="000000"/>
                </a:solidFill>
              </a:defRPr>
            </a:pPr>
            <a:r>
              <a:rPr sz="2000" b="1">
                <a:latin typeface="Arial"/>
                <a:ea typeface="Arial"/>
                <a:cs typeface="Arial"/>
                <a:sym typeface="Arial"/>
              </a:rPr>
              <a:t>Ray Tracing is a technique for generating an image by tracing the path of light through pixels, and simulating the effects with virtual objects.</a:t>
            </a:r>
          </a:p>
          <a:p>
            <a:pPr marL="180473" lvl="0" indent="-180473">
              <a:buSzPct val="100000"/>
              <a:buChar char="•"/>
              <a:defRPr>
                <a:solidFill>
                  <a:srgbClr val="000000"/>
                </a:solidFill>
              </a:defRPr>
            </a:pPr>
            <a:r>
              <a:rPr sz="2000" b="1">
                <a:latin typeface="Arial"/>
                <a:ea typeface="Arial"/>
                <a:cs typeface="Arial"/>
                <a:sym typeface="Arial"/>
              </a:rPr>
              <a:t>Produce very high degree of visual realism(better than typical scalene rendering methods taught in class) at a great computational cost.</a:t>
            </a:r>
          </a:p>
          <a:p>
            <a:pPr marL="180473" lvl="0" indent="-180473">
              <a:buSzPct val="100000"/>
              <a:buChar char="•"/>
              <a:defRPr>
                <a:solidFill>
                  <a:srgbClr val="000000"/>
                </a:solidFill>
              </a:defRPr>
            </a:pPr>
            <a:r>
              <a:rPr sz="2000" b="1">
                <a:latin typeface="Arial"/>
                <a:ea typeface="Arial"/>
                <a:cs typeface="Arial"/>
                <a:sym typeface="Arial"/>
              </a:rPr>
              <a:t>Best-suited when the images can be rendered with enough time(film and TV effects); however, poorly suited where speed plays an essential role(video games).</a:t>
            </a:r>
          </a:p>
          <a:p>
            <a:pPr lvl="0">
              <a:defRPr>
                <a:solidFill>
                  <a:srgbClr val="000000"/>
                </a:solidFill>
              </a:defRPr>
            </a:pPr>
            <a:endParaRPr sz="2000" b="1">
              <a:latin typeface="Arial"/>
              <a:ea typeface="Arial"/>
              <a:cs typeface="Arial"/>
              <a:sym typeface="Arial"/>
            </a:endParaRPr>
          </a:p>
          <a:p>
            <a:pPr lvl="0">
              <a:defRPr>
                <a:solidFill>
                  <a:srgbClr val="000000"/>
                </a:solidFill>
              </a:defRPr>
            </a:pPr>
            <a:r>
              <a:rPr sz="2400" b="1">
                <a:solidFill>
                  <a:srgbClr val="9A403E"/>
                </a:solidFill>
                <a:latin typeface="Arial"/>
                <a:ea typeface="Arial"/>
                <a:cs typeface="Arial"/>
                <a:sym typeface="Arial"/>
              </a:rPr>
              <a:t>Objective</a:t>
            </a:r>
          </a:p>
          <a:p>
            <a:pPr marL="200526" lvl="0" indent="-200526">
              <a:buSzPct val="100000"/>
              <a:buChar char="•"/>
              <a:defRPr>
                <a:solidFill>
                  <a:srgbClr val="000000"/>
                </a:solidFill>
              </a:defRPr>
            </a:pPr>
            <a:r>
              <a:rPr sz="2000" b="1">
                <a:latin typeface="Arial"/>
                <a:ea typeface="Arial"/>
                <a:cs typeface="Arial"/>
                <a:sym typeface="Arial"/>
              </a:rPr>
              <a:t>Build a ray-tracing engine with brand new rendering functions, no external libraries or sources will be used.</a:t>
            </a:r>
          </a:p>
          <a:p>
            <a:pPr lvl="0">
              <a:defRPr>
                <a:solidFill>
                  <a:srgbClr val="000000"/>
                </a:solidFill>
              </a:defRPr>
            </a:pPr>
            <a:endParaRPr sz="2400" b="1">
              <a:solidFill>
                <a:srgbClr val="990000"/>
              </a:solidFill>
              <a:latin typeface="Arial"/>
              <a:ea typeface="Arial"/>
              <a:cs typeface="Arial"/>
              <a:sym typeface="Aria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2"/>
          <p:cNvSpPr/>
          <p:nvPr/>
        </p:nvSpPr>
        <p:spPr>
          <a:xfrm>
            <a:off x="7274980" y="6214528"/>
            <a:ext cx="1625600" cy="317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r">
              <a:spcBef>
                <a:spcPts val="200"/>
              </a:spcBef>
              <a:defRPr sz="1100" b="1">
                <a:solidFill>
                  <a:srgbClr val="FFFFFF"/>
                </a:solidFill>
                <a:latin typeface="Arial"/>
                <a:ea typeface="Arial"/>
                <a:cs typeface="Arial"/>
                <a:sym typeface="Arial"/>
              </a:defRPr>
            </a:lvl1pPr>
          </a:lstStyle>
          <a:p>
            <a:pPr lvl="0">
              <a:defRPr sz="1800" b="0">
                <a:solidFill>
                  <a:srgbClr val="000000"/>
                </a:solidFill>
              </a:defRPr>
            </a:pPr>
            <a:r>
              <a:rPr sz="1100" b="1">
                <a:solidFill>
                  <a:srgbClr val="FFFFFF"/>
                </a:solidFill>
              </a:rPr>
              <a:t>SECTION TITLE  |  2</a:t>
            </a:r>
          </a:p>
        </p:txBody>
      </p:sp>
      <p:sp>
        <p:nvSpPr>
          <p:cNvPr id="23" name="Shape 23"/>
          <p:cNvSpPr/>
          <p:nvPr/>
        </p:nvSpPr>
        <p:spPr>
          <a:xfrm>
            <a:off x="952500" y="1269975"/>
            <a:ext cx="1600200" cy="547688"/>
          </a:xfrm>
          <a:prstGeom prst="rect">
            <a:avLst/>
          </a:prstGeom>
          <a:solidFill>
            <a:srgbClr val="FFCC00"/>
          </a:solidFill>
          <a:ln w="25400">
            <a:solidFill>
              <a:srgbClr val="4F81BD"/>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defRPr b="1"/>
            </a:lvl1pPr>
          </a:lstStyle>
          <a:p>
            <a:pPr lvl="0">
              <a:defRPr b="0">
                <a:solidFill>
                  <a:srgbClr val="000000"/>
                </a:solidFill>
              </a:defRPr>
            </a:pPr>
            <a:r>
              <a:rPr b="1" dirty="0" err="1">
                <a:solidFill>
                  <a:srgbClr val="990000"/>
                </a:solidFill>
              </a:rPr>
              <a:t>GzConstants</a:t>
            </a:r>
            <a:endParaRPr b="1" dirty="0">
              <a:solidFill>
                <a:srgbClr val="990000"/>
              </a:solidFill>
            </a:endParaRPr>
          </a:p>
        </p:txBody>
      </p:sp>
      <p:sp>
        <p:nvSpPr>
          <p:cNvPr id="24" name="Shape 24"/>
          <p:cNvSpPr/>
          <p:nvPr/>
        </p:nvSpPr>
        <p:spPr>
          <a:xfrm>
            <a:off x="952500" y="2046010"/>
            <a:ext cx="1600200" cy="547688"/>
          </a:xfrm>
          <a:prstGeom prst="rect">
            <a:avLst/>
          </a:prstGeom>
          <a:solidFill>
            <a:srgbClr val="FFCC00"/>
          </a:solidFill>
          <a:ln w="25400">
            <a:solidFill>
              <a:srgbClr val="4F81BD"/>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b="1"/>
            </a:lvl1pPr>
          </a:lstStyle>
          <a:p>
            <a:pPr lvl="0">
              <a:defRPr b="0">
                <a:solidFill>
                  <a:srgbClr val="000000"/>
                </a:solidFill>
              </a:defRPr>
            </a:pPr>
            <a:r>
              <a:rPr b="1">
                <a:solidFill>
                  <a:srgbClr val="990000"/>
                </a:solidFill>
              </a:rPr>
              <a:t>GzVector</a:t>
            </a:r>
          </a:p>
        </p:txBody>
      </p:sp>
      <p:sp>
        <p:nvSpPr>
          <p:cNvPr id="25" name="Shape 25"/>
          <p:cNvSpPr/>
          <p:nvPr/>
        </p:nvSpPr>
        <p:spPr>
          <a:xfrm>
            <a:off x="952500" y="2822045"/>
            <a:ext cx="1600200" cy="547689"/>
          </a:xfrm>
          <a:prstGeom prst="rect">
            <a:avLst/>
          </a:prstGeom>
          <a:solidFill>
            <a:srgbClr val="FFCC00"/>
          </a:solidFill>
          <a:ln w="25400">
            <a:solidFill>
              <a:srgbClr val="4F81BD"/>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b="1"/>
            </a:lvl1pPr>
          </a:lstStyle>
          <a:p>
            <a:pPr lvl="0">
              <a:defRPr b="0">
                <a:solidFill>
                  <a:srgbClr val="000000"/>
                </a:solidFill>
              </a:defRPr>
            </a:pPr>
            <a:r>
              <a:rPr b="1">
                <a:solidFill>
                  <a:srgbClr val="990000"/>
                </a:solidFill>
              </a:rPr>
              <a:t>GzColor</a:t>
            </a:r>
          </a:p>
        </p:txBody>
      </p:sp>
      <p:sp>
        <p:nvSpPr>
          <p:cNvPr id="26" name="Shape 26"/>
          <p:cNvSpPr/>
          <p:nvPr/>
        </p:nvSpPr>
        <p:spPr>
          <a:xfrm>
            <a:off x="952500" y="4374115"/>
            <a:ext cx="1600200" cy="547689"/>
          </a:xfrm>
          <a:prstGeom prst="rect">
            <a:avLst/>
          </a:prstGeom>
          <a:solidFill>
            <a:srgbClr val="FFCC00"/>
          </a:solidFill>
          <a:ln w="25400">
            <a:solidFill>
              <a:srgbClr val="4F81BD"/>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b="1"/>
            </a:lvl1pPr>
          </a:lstStyle>
          <a:p>
            <a:pPr lvl="0">
              <a:defRPr b="0">
                <a:solidFill>
                  <a:srgbClr val="000000"/>
                </a:solidFill>
              </a:defRPr>
            </a:pPr>
            <a:r>
              <a:rPr b="1">
                <a:solidFill>
                  <a:srgbClr val="990000"/>
                </a:solidFill>
              </a:rPr>
              <a:t>GzGeometry</a:t>
            </a:r>
          </a:p>
        </p:txBody>
      </p:sp>
      <p:sp>
        <p:nvSpPr>
          <p:cNvPr id="27" name="Shape 27"/>
          <p:cNvSpPr/>
          <p:nvPr/>
        </p:nvSpPr>
        <p:spPr>
          <a:xfrm>
            <a:off x="952500" y="5095357"/>
            <a:ext cx="1600200" cy="547689"/>
          </a:xfrm>
          <a:prstGeom prst="rect">
            <a:avLst/>
          </a:prstGeom>
          <a:solidFill>
            <a:srgbClr val="FFCC00"/>
          </a:solidFill>
          <a:ln w="25400">
            <a:solidFill>
              <a:srgbClr val="4F81BD"/>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b="1"/>
            </a:lvl1pPr>
          </a:lstStyle>
          <a:p>
            <a:pPr lvl="0">
              <a:defRPr b="0">
                <a:solidFill>
                  <a:srgbClr val="000000"/>
                </a:solidFill>
              </a:defRPr>
            </a:pPr>
            <a:r>
              <a:rPr b="1">
                <a:solidFill>
                  <a:srgbClr val="990000"/>
                </a:solidFill>
              </a:rPr>
              <a:t>GzRender</a:t>
            </a:r>
          </a:p>
        </p:txBody>
      </p:sp>
      <p:sp>
        <p:nvSpPr>
          <p:cNvPr id="28" name="Shape 28"/>
          <p:cNvSpPr/>
          <p:nvPr/>
        </p:nvSpPr>
        <p:spPr>
          <a:xfrm>
            <a:off x="952500" y="3598080"/>
            <a:ext cx="1600200" cy="547689"/>
          </a:xfrm>
          <a:prstGeom prst="rect">
            <a:avLst/>
          </a:prstGeom>
          <a:solidFill>
            <a:srgbClr val="FFCC00"/>
          </a:solidFill>
          <a:ln w="25400">
            <a:solidFill>
              <a:srgbClr val="4F81BD"/>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b="1"/>
            </a:lvl1pPr>
          </a:lstStyle>
          <a:p>
            <a:pPr lvl="0">
              <a:defRPr b="0">
                <a:solidFill>
                  <a:srgbClr val="000000"/>
                </a:solidFill>
              </a:defRPr>
            </a:pPr>
            <a:r>
              <a:rPr b="1">
                <a:solidFill>
                  <a:srgbClr val="990000"/>
                </a:solidFill>
              </a:rPr>
              <a:t>GzMaterial</a:t>
            </a:r>
          </a:p>
        </p:txBody>
      </p:sp>
      <p:sp>
        <p:nvSpPr>
          <p:cNvPr id="29" name="Shape 29"/>
          <p:cNvSpPr/>
          <p:nvPr/>
        </p:nvSpPr>
        <p:spPr>
          <a:xfrm>
            <a:off x="4419600" y="1269975"/>
            <a:ext cx="4032352" cy="547688"/>
          </a:xfrm>
          <a:prstGeom prst="rect">
            <a:avLst/>
          </a:prstGeom>
          <a:solidFill>
            <a:srgbClr val="C0504D"/>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defRPr>
                <a:solidFill>
                  <a:srgbClr val="FFCC00"/>
                </a:solidFill>
              </a:defRPr>
            </a:lvl1pPr>
          </a:lstStyle>
          <a:p>
            <a:pPr lvl="0">
              <a:defRPr>
                <a:solidFill>
                  <a:srgbClr val="000000"/>
                </a:solidFill>
              </a:defRPr>
            </a:pPr>
            <a:r>
              <a:rPr>
                <a:solidFill>
                  <a:srgbClr val="FFCC00"/>
                </a:solidFill>
              </a:rPr>
              <a:t>Magic number, Mathematical constant</a:t>
            </a:r>
          </a:p>
        </p:txBody>
      </p:sp>
      <p:sp>
        <p:nvSpPr>
          <p:cNvPr id="30" name="Shape 30"/>
          <p:cNvSpPr/>
          <p:nvPr/>
        </p:nvSpPr>
        <p:spPr>
          <a:xfrm>
            <a:off x="5159548" y="1991217"/>
            <a:ext cx="2552455" cy="547688"/>
          </a:xfrm>
          <a:prstGeom prst="rect">
            <a:avLst/>
          </a:prstGeom>
          <a:solidFill>
            <a:srgbClr val="C0504D"/>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a:solidFill>
                  <a:srgbClr val="FFCC00"/>
                </a:solidFill>
              </a:defRPr>
            </a:lvl1pPr>
          </a:lstStyle>
          <a:p>
            <a:pPr lvl="0">
              <a:defRPr>
                <a:solidFill>
                  <a:srgbClr val="000000"/>
                </a:solidFill>
              </a:defRPr>
            </a:pPr>
            <a:r>
              <a:rPr>
                <a:solidFill>
                  <a:srgbClr val="FFCC00"/>
                </a:solidFill>
              </a:rPr>
              <a:t>Calculations of vectors</a:t>
            </a:r>
          </a:p>
        </p:txBody>
      </p:sp>
      <p:sp>
        <p:nvSpPr>
          <p:cNvPr id="31" name="Shape 31"/>
          <p:cNvSpPr/>
          <p:nvPr/>
        </p:nvSpPr>
        <p:spPr>
          <a:xfrm>
            <a:off x="5159548" y="2822045"/>
            <a:ext cx="2552456" cy="547689"/>
          </a:xfrm>
          <a:prstGeom prst="rect">
            <a:avLst/>
          </a:prstGeom>
          <a:solidFill>
            <a:srgbClr val="C0504D"/>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a:solidFill>
                  <a:srgbClr val="FFCC00"/>
                </a:solidFill>
              </a:defRPr>
            </a:lvl1pPr>
          </a:lstStyle>
          <a:p>
            <a:pPr lvl="0">
              <a:defRPr>
                <a:solidFill>
                  <a:srgbClr val="000000"/>
                </a:solidFill>
              </a:defRPr>
            </a:pPr>
            <a:r>
              <a:rPr>
                <a:solidFill>
                  <a:srgbClr val="FFCC00"/>
                </a:solidFill>
              </a:rPr>
              <a:t>Calculations of colors</a:t>
            </a:r>
          </a:p>
        </p:txBody>
      </p:sp>
      <p:sp>
        <p:nvSpPr>
          <p:cNvPr id="32" name="Shape 32"/>
          <p:cNvSpPr/>
          <p:nvPr/>
        </p:nvSpPr>
        <p:spPr>
          <a:xfrm>
            <a:off x="4318148" y="3543287"/>
            <a:ext cx="4235255" cy="547689"/>
          </a:xfrm>
          <a:prstGeom prst="rect">
            <a:avLst/>
          </a:prstGeom>
          <a:solidFill>
            <a:srgbClr val="C0504D"/>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a:solidFill>
                  <a:srgbClr val="FFCC00"/>
                </a:solidFill>
              </a:defRPr>
            </a:lvl1pPr>
          </a:lstStyle>
          <a:p>
            <a:pPr lvl="0">
              <a:defRPr>
                <a:solidFill>
                  <a:srgbClr val="000000"/>
                </a:solidFill>
              </a:defRPr>
            </a:pPr>
            <a:r>
              <a:rPr>
                <a:solidFill>
                  <a:srgbClr val="FFCC00"/>
                </a:solidFill>
              </a:rPr>
              <a:t>Refrac., reflec. constants, and textures</a:t>
            </a:r>
          </a:p>
        </p:txBody>
      </p:sp>
      <p:sp>
        <p:nvSpPr>
          <p:cNvPr id="33" name="Shape 33"/>
          <p:cNvSpPr/>
          <p:nvPr/>
        </p:nvSpPr>
        <p:spPr>
          <a:xfrm>
            <a:off x="4227165" y="4368539"/>
            <a:ext cx="4417222" cy="547689"/>
          </a:xfrm>
          <a:prstGeom prst="rect">
            <a:avLst/>
          </a:prstGeom>
          <a:solidFill>
            <a:srgbClr val="C0504D"/>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a:solidFill>
                  <a:srgbClr val="FFCC00"/>
                </a:solidFill>
              </a:defRPr>
            </a:lvl1pPr>
          </a:lstStyle>
          <a:p>
            <a:pPr lvl="0">
              <a:defRPr>
                <a:solidFill>
                  <a:srgbClr val="000000"/>
                </a:solidFill>
              </a:defRPr>
            </a:pPr>
            <a:r>
              <a:rPr>
                <a:solidFill>
                  <a:srgbClr val="FFCC00"/>
                </a:solidFill>
              </a:rPr>
              <a:t>Various geometries, handles intersection</a:t>
            </a:r>
          </a:p>
        </p:txBody>
      </p:sp>
      <p:sp>
        <p:nvSpPr>
          <p:cNvPr id="34" name="Shape 34"/>
          <p:cNvSpPr/>
          <p:nvPr/>
        </p:nvSpPr>
        <p:spPr>
          <a:xfrm>
            <a:off x="5481761" y="5095357"/>
            <a:ext cx="1908030" cy="547689"/>
          </a:xfrm>
          <a:prstGeom prst="rect">
            <a:avLst/>
          </a:prstGeom>
          <a:solidFill>
            <a:srgbClr val="C0504D"/>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0" tIns="0" rIns="0" bIns="0" anchor="ctr"/>
          <a:lstStyle>
            <a:lvl1pPr>
              <a:defRPr>
                <a:solidFill>
                  <a:srgbClr val="FFCC00"/>
                </a:solidFill>
              </a:defRPr>
            </a:lvl1pPr>
          </a:lstStyle>
          <a:p>
            <a:pPr lvl="0">
              <a:defRPr>
                <a:solidFill>
                  <a:srgbClr val="000000"/>
                </a:solidFill>
              </a:defRPr>
            </a:pPr>
            <a:r>
              <a:rPr>
                <a:solidFill>
                  <a:srgbClr val="FFCC00"/>
                </a:solidFill>
              </a:rPr>
              <a:t>Redering process</a:t>
            </a:r>
          </a:p>
        </p:txBody>
      </p:sp>
      <p:sp>
        <p:nvSpPr>
          <p:cNvPr id="35" name="Shape 35"/>
          <p:cNvSpPr/>
          <p:nvPr/>
        </p:nvSpPr>
        <p:spPr>
          <a:xfrm>
            <a:off x="3102461" y="2092197"/>
            <a:ext cx="1270001" cy="1270001"/>
          </a:xfrm>
          <a:prstGeom prst="rightArrow">
            <a:avLst>
              <a:gd name="adj1" fmla="val 32000"/>
              <a:gd name="adj2" fmla="val 64000"/>
            </a:avLst>
          </a:prstGeom>
          <a:solidFill>
            <a:srgbClr val="9BBB59"/>
          </a:solidFill>
          <a:ln w="38100">
            <a:solidFill>
              <a:srgbClr val="FFCC00"/>
            </a:solidFill>
          </a:ln>
          <a:effectLst>
            <a:outerShdw blurRad="38100" dist="20000" dir="5400000" rotWithShape="0">
              <a:srgbClr val="000000">
                <a:alpha val="38000"/>
              </a:srgbClr>
            </a:outerShdw>
          </a:effectLst>
        </p:spPr>
        <p:txBody>
          <a:bodyPr lIns="45719" rIns="45719" anchor="ctr"/>
          <a:lstStyle/>
          <a:p>
            <a:pPr lvl="0">
              <a:defRPr>
                <a:solidFill>
                  <a:srgbClr val="FFCC00"/>
                </a:solidFill>
              </a:defRPr>
            </a:pPr>
            <a:endParaRPr/>
          </a:p>
        </p:txBody>
      </p:sp>
      <p:sp>
        <p:nvSpPr>
          <p:cNvPr id="36" name="Shape 36"/>
          <p:cNvSpPr/>
          <p:nvPr/>
        </p:nvSpPr>
        <p:spPr>
          <a:xfrm>
            <a:off x="708782" y="344276"/>
            <a:ext cx="3212231" cy="535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000" b="1"/>
            </a:lvl1pPr>
          </a:lstStyle>
          <a:p>
            <a:pPr lvl="0">
              <a:defRPr sz="1800" b="0">
                <a:solidFill>
                  <a:srgbClr val="000000"/>
                </a:solidFill>
              </a:defRPr>
            </a:pPr>
            <a:r>
              <a:rPr sz="3000" b="1">
                <a:solidFill>
                  <a:srgbClr val="990000"/>
                </a:solidFill>
              </a:rPr>
              <a:t>Project Structure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p:nvPr/>
        </p:nvSpPr>
        <p:spPr>
          <a:xfrm>
            <a:off x="7274980" y="6214528"/>
            <a:ext cx="1625600" cy="317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r">
              <a:spcBef>
                <a:spcPts val="200"/>
              </a:spcBef>
              <a:defRPr sz="1100" b="1">
                <a:solidFill>
                  <a:srgbClr val="FFFFFF"/>
                </a:solidFill>
                <a:latin typeface="Arial"/>
                <a:ea typeface="Arial"/>
                <a:cs typeface="Arial"/>
                <a:sym typeface="Arial"/>
              </a:defRPr>
            </a:lvl1pPr>
          </a:lstStyle>
          <a:p>
            <a:pPr lvl="0">
              <a:defRPr sz="1800" b="0">
                <a:solidFill>
                  <a:srgbClr val="000000"/>
                </a:solidFill>
              </a:defRPr>
            </a:pPr>
            <a:r>
              <a:rPr sz="1100" b="1">
                <a:solidFill>
                  <a:srgbClr val="FFFFFF"/>
                </a:solidFill>
              </a:rPr>
              <a:t>SECTION TITLE  |  2</a:t>
            </a:r>
          </a:p>
        </p:txBody>
      </p:sp>
      <p:sp>
        <p:nvSpPr>
          <p:cNvPr id="39" name="Shape 39"/>
          <p:cNvSpPr/>
          <p:nvPr/>
        </p:nvSpPr>
        <p:spPr>
          <a:xfrm>
            <a:off x="753187" y="318769"/>
            <a:ext cx="7399800" cy="15927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a:solidFill>
                  <a:srgbClr val="000000"/>
                </a:solidFill>
              </a:defRPr>
            </a:pPr>
            <a:r>
              <a:rPr sz="3000" b="1">
                <a:solidFill>
                  <a:srgbClr val="990000"/>
                </a:solidFill>
              </a:rPr>
              <a:t>Basic Shadow &amp; Reflection</a:t>
            </a:r>
            <a:endParaRPr sz="3000" b="1">
              <a:solidFill>
                <a:srgbClr val="990000"/>
              </a:solidFill>
              <a:latin typeface="Arial"/>
              <a:ea typeface="Arial"/>
              <a:cs typeface="Arial"/>
              <a:sym typeface="Arial"/>
            </a:endParaRPr>
          </a:p>
          <a:p>
            <a:pPr lvl="0">
              <a:defRPr>
                <a:solidFill>
                  <a:srgbClr val="000000"/>
                </a:solidFill>
              </a:defRPr>
            </a:pPr>
            <a:endParaRPr sz="2400" b="1">
              <a:solidFill>
                <a:srgbClr val="990000"/>
              </a:solidFill>
              <a:latin typeface="Arial"/>
              <a:ea typeface="Arial"/>
              <a:cs typeface="Arial"/>
              <a:sym typeface="Arial"/>
            </a:endParaRPr>
          </a:p>
          <a:p>
            <a:pPr lvl="0">
              <a:defRPr>
                <a:solidFill>
                  <a:srgbClr val="000000"/>
                </a:solidFill>
              </a:defRPr>
            </a:pPr>
            <a:endParaRPr sz="2400" b="1">
              <a:solidFill>
                <a:srgbClr val="990000"/>
              </a:solidFill>
              <a:latin typeface="Arial"/>
              <a:ea typeface="Arial"/>
              <a:cs typeface="Arial"/>
              <a:sym typeface="Arial"/>
            </a:endParaRPr>
          </a:p>
        </p:txBody>
      </p:sp>
      <p:pic>
        <p:nvPicPr>
          <p:cNvPr id="40" name="pasted-image.tif"/>
          <p:cNvPicPr/>
          <p:nvPr/>
        </p:nvPicPr>
        <p:blipFill>
          <a:blip r:embed="rId2" cstate="print">
            <a:extLst/>
          </a:blip>
          <a:stretch>
            <a:fillRect/>
          </a:stretch>
        </p:blipFill>
        <p:spPr>
          <a:xfrm>
            <a:off x="755576" y="2060848"/>
            <a:ext cx="3352801" cy="3352801"/>
          </a:xfrm>
          <a:prstGeom prst="rect">
            <a:avLst/>
          </a:prstGeom>
          <a:ln w="12700">
            <a:miter lim="400000"/>
          </a:ln>
        </p:spPr>
      </p:pic>
      <p:pic>
        <p:nvPicPr>
          <p:cNvPr id="41" name="pasted-image.tif"/>
          <p:cNvPicPr/>
          <p:nvPr/>
        </p:nvPicPr>
        <p:blipFill>
          <a:blip r:embed="rId3" cstate="print">
            <a:extLst/>
          </a:blip>
          <a:stretch>
            <a:fillRect/>
          </a:stretch>
        </p:blipFill>
        <p:spPr>
          <a:xfrm>
            <a:off x="4927600" y="2047797"/>
            <a:ext cx="3352800" cy="3352801"/>
          </a:xfrm>
          <a:prstGeom prst="rect">
            <a:avLst/>
          </a:prstGeom>
          <a:ln w="12700">
            <a:miter lim="400000"/>
          </a:ln>
        </p:spPr>
      </p:pic>
      <p:pic>
        <p:nvPicPr>
          <p:cNvPr id="42" name="pasted-image.tif"/>
          <p:cNvPicPr/>
          <p:nvPr/>
        </p:nvPicPr>
        <p:blipFill>
          <a:blip r:embed="rId4" cstate="print">
            <a:extLst/>
          </a:blip>
          <a:stretch>
            <a:fillRect/>
          </a:stretch>
        </p:blipFill>
        <p:spPr>
          <a:xfrm>
            <a:off x="6732240" y="1052736"/>
            <a:ext cx="1335025" cy="1112520"/>
          </a:xfrm>
          <a:prstGeom prst="rect">
            <a:avLst/>
          </a:prstGeom>
          <a:ln w="12700">
            <a:miter lim="400000"/>
          </a:ln>
        </p:spPr>
      </p:pic>
      <p:pic>
        <p:nvPicPr>
          <p:cNvPr id="43" name="pasted-image.tif"/>
          <p:cNvPicPr/>
          <p:nvPr/>
        </p:nvPicPr>
        <p:blipFill>
          <a:blip r:embed="rId5" cstate="print">
            <a:extLst/>
          </a:blip>
          <a:stretch>
            <a:fillRect/>
          </a:stretch>
        </p:blipFill>
        <p:spPr>
          <a:xfrm>
            <a:off x="2699792" y="1268760"/>
            <a:ext cx="1324698" cy="1177510"/>
          </a:xfrm>
          <a:prstGeom prst="rect">
            <a:avLst/>
          </a:prstGeom>
          <a:ln w="12700">
            <a:miter lim="400000"/>
          </a:ln>
        </p:spPr>
      </p:pic>
      <p:pic>
        <p:nvPicPr>
          <p:cNvPr id="44" name="圖片 43"/>
          <p:cNvPicPr/>
          <p:nvPr/>
        </p:nvPicPr>
        <p:blipFill>
          <a:blip r:embed="rId6" cstate="print">
            <a:extLst/>
          </a:blip>
          <a:stretch>
            <a:fillRect/>
          </a:stretch>
        </p:blipFill>
        <p:spPr>
          <a:xfrm rot="4632762">
            <a:off x="3250934" y="2342469"/>
            <a:ext cx="593324" cy="667907"/>
          </a:xfrm>
          <a:prstGeom prst="rect">
            <a:avLst/>
          </a:prstGeom>
          <a:effectLst>
            <a:outerShdw blurRad="38100" dist="20000" dir="5400000" rotWithShape="0">
              <a:srgbClr val="000000">
                <a:alpha val="38000"/>
              </a:srgbClr>
            </a:outerShdw>
          </a:effectLst>
        </p:spPr>
      </p:pic>
      <p:pic>
        <p:nvPicPr>
          <p:cNvPr id="45" name="圖片 44"/>
          <p:cNvPicPr/>
          <p:nvPr/>
        </p:nvPicPr>
        <p:blipFill>
          <a:blip r:embed="rId7" cstate="print">
            <a:extLst/>
          </a:blip>
          <a:stretch>
            <a:fillRect/>
          </a:stretch>
        </p:blipFill>
        <p:spPr>
          <a:xfrm rot="4461241">
            <a:off x="7641659" y="2119156"/>
            <a:ext cx="538180" cy="352735"/>
          </a:xfrm>
          <a:prstGeom prst="rect">
            <a:avLst/>
          </a:prstGeom>
          <a:effectLst>
            <a:outerShdw blurRad="38100" dist="20000" dir="5400000" rotWithShape="0">
              <a:srgbClr val="000000">
                <a:alpha val="38000"/>
              </a:srgbClr>
            </a:outerShdw>
          </a:effectLst>
        </p:spPr>
      </p:pic>
      <p:sp>
        <p:nvSpPr>
          <p:cNvPr id="46" name="Shape 46"/>
          <p:cNvSpPr/>
          <p:nvPr/>
        </p:nvSpPr>
        <p:spPr>
          <a:xfrm>
            <a:off x="1014744" y="1553398"/>
            <a:ext cx="2399517" cy="35814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a:solidFill>
                  <a:srgbClr val="000000"/>
                </a:solidFill>
              </a:defRPr>
            </a:pPr>
            <a:r>
              <a:rPr dirty="0">
                <a:solidFill>
                  <a:srgbClr val="990000"/>
                </a:solidFill>
              </a:rPr>
              <a:t>WITHOUT </a:t>
            </a:r>
            <a:r>
              <a:rPr dirty="0"/>
              <a:t>anti-aliasing</a:t>
            </a:r>
          </a:p>
        </p:txBody>
      </p:sp>
      <p:sp>
        <p:nvSpPr>
          <p:cNvPr id="47" name="Shape 47"/>
          <p:cNvSpPr/>
          <p:nvPr/>
        </p:nvSpPr>
        <p:spPr>
          <a:xfrm>
            <a:off x="5748511" y="1553398"/>
            <a:ext cx="1373831" cy="35814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a:solidFill>
                  <a:srgbClr val="000000"/>
                </a:solidFill>
              </a:defRPr>
            </a:lvl1pPr>
          </a:lstStyle>
          <a:p>
            <a:pPr lvl="0"/>
            <a:r>
              <a:rPr dirty="0"/>
              <a:t>Anti-aliasing</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p:nvPr/>
        </p:nvSpPr>
        <p:spPr>
          <a:xfrm>
            <a:off x="7274980" y="6214528"/>
            <a:ext cx="1625600" cy="317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r">
              <a:spcBef>
                <a:spcPts val="200"/>
              </a:spcBef>
              <a:defRPr sz="1100" b="1">
                <a:solidFill>
                  <a:srgbClr val="FFFFFF"/>
                </a:solidFill>
                <a:latin typeface="Arial"/>
                <a:ea typeface="Arial"/>
                <a:cs typeface="Arial"/>
                <a:sym typeface="Arial"/>
              </a:defRPr>
            </a:lvl1pPr>
          </a:lstStyle>
          <a:p>
            <a:pPr lvl="0">
              <a:defRPr sz="1800" b="0">
                <a:solidFill>
                  <a:srgbClr val="000000"/>
                </a:solidFill>
              </a:defRPr>
            </a:pPr>
            <a:r>
              <a:rPr sz="1100" b="1">
                <a:solidFill>
                  <a:srgbClr val="FFFFFF"/>
                </a:solidFill>
              </a:rPr>
              <a:t>SECTION TITLE  |  2</a:t>
            </a:r>
          </a:p>
        </p:txBody>
      </p:sp>
      <p:sp>
        <p:nvSpPr>
          <p:cNvPr id="50" name="Shape 50"/>
          <p:cNvSpPr/>
          <p:nvPr/>
        </p:nvSpPr>
        <p:spPr>
          <a:xfrm>
            <a:off x="943687" y="977899"/>
            <a:ext cx="3228594" cy="25466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a:solidFill>
                  <a:srgbClr val="000000"/>
                </a:solidFill>
              </a:defRPr>
            </a:pPr>
            <a:r>
              <a:rPr sz="3400" b="1">
                <a:solidFill>
                  <a:srgbClr val="990000"/>
                </a:solidFill>
              </a:rPr>
              <a:t>R</a:t>
            </a:r>
            <a:r>
              <a:rPr sz="3400" b="1">
                <a:solidFill>
                  <a:srgbClr val="990000"/>
                </a:solidFill>
                <a:latin typeface="Arial"/>
                <a:ea typeface="Arial"/>
                <a:cs typeface="Arial"/>
                <a:sym typeface="Arial"/>
              </a:rPr>
              <a:t>efraction</a:t>
            </a:r>
          </a:p>
          <a:p>
            <a:pPr lvl="0">
              <a:defRPr>
                <a:solidFill>
                  <a:srgbClr val="000000"/>
                </a:solidFill>
              </a:defRPr>
            </a:pPr>
            <a:endParaRPr sz="2000" b="1">
              <a:solidFill>
                <a:srgbClr val="990000"/>
              </a:solidFill>
              <a:latin typeface="Arial"/>
              <a:ea typeface="Arial"/>
              <a:cs typeface="Arial"/>
              <a:sym typeface="Arial"/>
            </a:endParaRPr>
          </a:p>
          <a:p>
            <a:pPr lvl="0">
              <a:defRPr>
                <a:solidFill>
                  <a:srgbClr val="000000"/>
                </a:solidFill>
              </a:defRPr>
            </a:pPr>
            <a:r>
              <a:rPr sz="2000" b="1">
                <a:solidFill>
                  <a:srgbClr val="990000"/>
                </a:solidFill>
                <a:latin typeface="Arial"/>
                <a:ea typeface="Arial"/>
                <a:cs typeface="Arial"/>
                <a:sym typeface="Arial"/>
              </a:rPr>
              <a:t>Visual effects just like a magnifying glass.</a:t>
            </a:r>
          </a:p>
          <a:p>
            <a:pPr lvl="0">
              <a:defRPr>
                <a:solidFill>
                  <a:srgbClr val="000000"/>
                </a:solidFill>
              </a:defRPr>
            </a:pPr>
            <a:endParaRPr sz="2400" b="1">
              <a:solidFill>
                <a:srgbClr val="990000"/>
              </a:solidFill>
              <a:latin typeface="Arial"/>
              <a:ea typeface="Arial"/>
              <a:cs typeface="Arial"/>
              <a:sym typeface="Arial"/>
            </a:endParaRPr>
          </a:p>
          <a:p>
            <a:pPr lvl="0">
              <a:defRPr>
                <a:solidFill>
                  <a:srgbClr val="000000"/>
                </a:solidFill>
              </a:defRPr>
            </a:pPr>
            <a:endParaRPr sz="2400" b="1">
              <a:solidFill>
                <a:srgbClr val="990000"/>
              </a:solidFill>
              <a:latin typeface="Arial"/>
              <a:ea typeface="Arial"/>
              <a:cs typeface="Arial"/>
              <a:sym typeface="Arial"/>
            </a:endParaRPr>
          </a:p>
        </p:txBody>
      </p:sp>
      <p:pic>
        <p:nvPicPr>
          <p:cNvPr id="51" name="cs580_magnifying.gif"/>
          <p:cNvPicPr/>
          <p:nvPr>
            <a:videoFile r:link="rId1"/>
            <p:extLst>
              <p:ext uri="{DAA4B4D4-6D71-4841-9C94-3DE7FCFB9230}">
                <p14:media xmlns:p14="http://schemas.microsoft.com/office/powerpoint/2010/main" xmlns="" r:embed="rId3"/>
              </p:ext>
            </p:extLst>
          </p:nvPr>
        </p:nvPicPr>
        <p:blipFill>
          <a:blip r:embed="rId4" cstate="print">
            <a:extLst/>
          </a:blip>
          <a:stretch>
            <a:fillRect/>
          </a:stretch>
        </p:blipFill>
        <p:spPr>
          <a:xfrm>
            <a:off x="4279900" y="1522699"/>
            <a:ext cx="3623072" cy="3623073"/>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0"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nvSpPr>
        <p:spPr>
          <a:xfrm>
            <a:off x="7274980" y="6214528"/>
            <a:ext cx="1625600" cy="317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r">
              <a:spcBef>
                <a:spcPts val="200"/>
              </a:spcBef>
              <a:defRPr sz="1100" b="1">
                <a:solidFill>
                  <a:srgbClr val="FFFFFF"/>
                </a:solidFill>
                <a:latin typeface="Arial"/>
                <a:ea typeface="Arial"/>
                <a:cs typeface="Arial"/>
                <a:sym typeface="Arial"/>
              </a:defRPr>
            </a:lvl1pPr>
          </a:lstStyle>
          <a:p>
            <a:pPr lvl="0">
              <a:defRPr sz="1800" b="0">
                <a:solidFill>
                  <a:srgbClr val="000000"/>
                </a:solidFill>
              </a:defRPr>
            </a:pPr>
            <a:r>
              <a:rPr sz="1100" b="1">
                <a:solidFill>
                  <a:srgbClr val="FFFFFF"/>
                </a:solidFill>
              </a:rPr>
              <a:t>SECTION TITLE  |  2</a:t>
            </a:r>
          </a:p>
        </p:txBody>
      </p:sp>
      <p:sp>
        <p:nvSpPr>
          <p:cNvPr id="54" name="Shape 54"/>
          <p:cNvSpPr/>
          <p:nvPr/>
        </p:nvSpPr>
        <p:spPr>
          <a:xfrm>
            <a:off x="537287" y="491301"/>
            <a:ext cx="7256626" cy="15800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a:solidFill>
                  <a:srgbClr val="000000"/>
                </a:solidFill>
              </a:defRPr>
            </a:pPr>
            <a:r>
              <a:rPr sz="3000" b="1">
                <a:solidFill>
                  <a:srgbClr val="990000"/>
                </a:solidFill>
                <a:latin typeface="Arial"/>
                <a:ea typeface="Arial"/>
                <a:cs typeface="Arial"/>
                <a:sym typeface="Arial"/>
              </a:rPr>
              <a:t>Area Light &amp; Soft Shadow</a:t>
            </a:r>
          </a:p>
          <a:p>
            <a:pPr lvl="0">
              <a:defRPr>
                <a:solidFill>
                  <a:srgbClr val="000000"/>
                </a:solidFill>
              </a:defRPr>
            </a:pPr>
            <a:endParaRPr sz="2400" b="1">
              <a:solidFill>
                <a:srgbClr val="990000"/>
              </a:solidFill>
              <a:latin typeface="Arial"/>
              <a:ea typeface="Arial"/>
              <a:cs typeface="Arial"/>
              <a:sym typeface="Arial"/>
            </a:endParaRPr>
          </a:p>
          <a:p>
            <a:pPr lvl="0">
              <a:defRPr>
                <a:solidFill>
                  <a:srgbClr val="000000"/>
                </a:solidFill>
              </a:defRPr>
            </a:pPr>
            <a:endParaRPr sz="2400" b="1">
              <a:solidFill>
                <a:srgbClr val="990000"/>
              </a:solidFill>
              <a:latin typeface="Arial"/>
              <a:ea typeface="Arial"/>
              <a:cs typeface="Arial"/>
              <a:sym typeface="Arial"/>
            </a:endParaRPr>
          </a:p>
        </p:txBody>
      </p:sp>
      <p:pic>
        <p:nvPicPr>
          <p:cNvPr id="55" name="pasted-image.tif"/>
          <p:cNvPicPr/>
          <p:nvPr/>
        </p:nvPicPr>
        <p:blipFill>
          <a:blip r:embed="rId2" cstate="print">
            <a:extLst/>
          </a:blip>
          <a:stretch>
            <a:fillRect/>
          </a:stretch>
        </p:blipFill>
        <p:spPr>
          <a:xfrm>
            <a:off x="487524" y="1804834"/>
            <a:ext cx="3770302" cy="3770302"/>
          </a:xfrm>
          <a:prstGeom prst="rect">
            <a:avLst/>
          </a:prstGeom>
          <a:ln w="12700">
            <a:miter lim="400000"/>
          </a:ln>
        </p:spPr>
      </p:pic>
      <p:pic>
        <p:nvPicPr>
          <p:cNvPr id="56" name="pasted-image.tif"/>
          <p:cNvPicPr/>
          <p:nvPr/>
        </p:nvPicPr>
        <p:blipFill>
          <a:blip r:embed="rId3" cstate="print">
            <a:extLst/>
          </a:blip>
          <a:stretch>
            <a:fillRect/>
          </a:stretch>
        </p:blipFill>
        <p:spPr>
          <a:xfrm>
            <a:off x="4714469" y="1804834"/>
            <a:ext cx="3770302" cy="3770302"/>
          </a:xfrm>
          <a:prstGeom prst="rect">
            <a:avLst/>
          </a:prstGeom>
          <a:ln w="12700">
            <a:miter lim="400000"/>
          </a:ln>
        </p:spPr>
      </p:pic>
      <p:sp>
        <p:nvSpPr>
          <p:cNvPr id="57" name="Shape 57"/>
          <p:cNvSpPr/>
          <p:nvPr/>
        </p:nvSpPr>
        <p:spPr>
          <a:xfrm>
            <a:off x="931536" y="1217930"/>
            <a:ext cx="3089001"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defRPr>
                <a:solidFill>
                  <a:srgbClr val="000000"/>
                </a:solidFill>
              </a:defRPr>
            </a:pPr>
            <a:r>
              <a:rPr b="1">
                <a:solidFill>
                  <a:srgbClr val="9A403E"/>
                </a:solidFill>
              </a:rPr>
              <a:t>WITHOUT</a:t>
            </a:r>
            <a:r>
              <a:t> Area Light Feature</a:t>
            </a:r>
          </a:p>
        </p:txBody>
      </p:sp>
      <p:sp>
        <p:nvSpPr>
          <p:cNvPr id="58" name="Shape 58"/>
          <p:cNvSpPr/>
          <p:nvPr/>
        </p:nvSpPr>
        <p:spPr>
          <a:xfrm>
            <a:off x="5591906" y="1243330"/>
            <a:ext cx="2015429"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000000"/>
                </a:solidFill>
              </a:defRPr>
            </a:lvl1pPr>
          </a:lstStyle>
          <a:p>
            <a:pPr lvl="0"/>
            <a:r>
              <a:t>Area Light Feature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p:nvPr/>
        </p:nvSpPr>
        <p:spPr>
          <a:xfrm>
            <a:off x="7274980" y="6214528"/>
            <a:ext cx="1625600" cy="317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r">
              <a:spcBef>
                <a:spcPts val="200"/>
              </a:spcBef>
              <a:defRPr sz="1100" b="1">
                <a:solidFill>
                  <a:srgbClr val="FFFFFF"/>
                </a:solidFill>
                <a:latin typeface="Arial"/>
                <a:ea typeface="Arial"/>
                <a:cs typeface="Arial"/>
                <a:sym typeface="Arial"/>
              </a:defRPr>
            </a:lvl1pPr>
          </a:lstStyle>
          <a:p>
            <a:pPr lvl="0">
              <a:defRPr sz="1800" b="0">
                <a:solidFill>
                  <a:srgbClr val="000000"/>
                </a:solidFill>
              </a:defRPr>
            </a:pPr>
            <a:r>
              <a:rPr sz="1100" b="1">
                <a:solidFill>
                  <a:srgbClr val="FFFFFF"/>
                </a:solidFill>
              </a:rPr>
              <a:t>SECTION TITLE  |  2</a:t>
            </a:r>
          </a:p>
        </p:txBody>
      </p:sp>
      <p:sp>
        <p:nvSpPr>
          <p:cNvPr id="61" name="Shape 61"/>
          <p:cNvSpPr/>
          <p:nvPr/>
        </p:nvSpPr>
        <p:spPr>
          <a:xfrm>
            <a:off x="575387" y="342899"/>
            <a:ext cx="7399800" cy="15927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a:solidFill>
                  <a:srgbClr val="000000"/>
                </a:solidFill>
              </a:defRPr>
            </a:pPr>
            <a:r>
              <a:rPr sz="3000" b="1">
                <a:solidFill>
                  <a:srgbClr val="990000"/>
                </a:solidFill>
              </a:rPr>
              <a:t>Normal Mapping</a:t>
            </a:r>
            <a:endParaRPr sz="3000" b="1">
              <a:solidFill>
                <a:srgbClr val="990000"/>
              </a:solidFill>
              <a:latin typeface="Arial"/>
              <a:ea typeface="Arial"/>
              <a:cs typeface="Arial"/>
              <a:sym typeface="Arial"/>
            </a:endParaRPr>
          </a:p>
          <a:p>
            <a:pPr lvl="0">
              <a:defRPr>
                <a:solidFill>
                  <a:srgbClr val="000000"/>
                </a:solidFill>
              </a:defRPr>
            </a:pPr>
            <a:endParaRPr sz="2400" b="1">
              <a:solidFill>
                <a:srgbClr val="990000"/>
              </a:solidFill>
              <a:latin typeface="Arial"/>
              <a:ea typeface="Arial"/>
              <a:cs typeface="Arial"/>
              <a:sym typeface="Arial"/>
            </a:endParaRPr>
          </a:p>
          <a:p>
            <a:pPr lvl="0">
              <a:defRPr>
                <a:solidFill>
                  <a:srgbClr val="000000"/>
                </a:solidFill>
              </a:defRPr>
            </a:pPr>
            <a:endParaRPr sz="2400" b="1">
              <a:solidFill>
                <a:srgbClr val="990000"/>
              </a:solidFill>
              <a:latin typeface="Arial"/>
              <a:ea typeface="Arial"/>
              <a:cs typeface="Arial"/>
              <a:sym typeface="Arial"/>
            </a:endParaRPr>
          </a:p>
        </p:txBody>
      </p:sp>
      <p:pic>
        <p:nvPicPr>
          <p:cNvPr id="62" name="pasted-image.tif"/>
          <p:cNvPicPr/>
          <p:nvPr/>
        </p:nvPicPr>
        <p:blipFill>
          <a:blip r:embed="rId3" cstate="print">
            <a:extLst/>
          </a:blip>
          <a:stretch>
            <a:fillRect/>
          </a:stretch>
        </p:blipFill>
        <p:spPr>
          <a:xfrm>
            <a:off x="7037919" y="1016000"/>
            <a:ext cx="1741689" cy="1741689"/>
          </a:xfrm>
          <a:prstGeom prst="rect">
            <a:avLst/>
          </a:prstGeom>
          <a:ln w="12700">
            <a:miter lim="400000"/>
          </a:ln>
        </p:spPr>
      </p:pic>
      <p:pic>
        <p:nvPicPr>
          <p:cNvPr id="63" name="pasted-image.tif"/>
          <p:cNvPicPr/>
          <p:nvPr/>
        </p:nvPicPr>
        <p:blipFill>
          <a:blip r:embed="rId4" cstate="print">
            <a:extLst/>
          </a:blip>
          <a:stretch>
            <a:fillRect/>
          </a:stretch>
        </p:blipFill>
        <p:spPr>
          <a:xfrm>
            <a:off x="7037919" y="3513913"/>
            <a:ext cx="1741689" cy="1741689"/>
          </a:xfrm>
          <a:prstGeom prst="rect">
            <a:avLst/>
          </a:prstGeom>
          <a:ln w="12700">
            <a:miter lim="400000"/>
          </a:ln>
        </p:spPr>
      </p:pic>
      <p:pic>
        <p:nvPicPr>
          <p:cNvPr id="64" name="cs580_normal_map_lighting.gif"/>
          <p:cNvPicPr/>
          <p:nvPr>
            <a:videoFile r:link="rId1"/>
            <p:extLst>
              <p:ext uri="{DAA4B4D4-6D71-4841-9C94-3DE7FCFB9230}">
                <p14:media xmlns:p14="http://schemas.microsoft.com/office/powerpoint/2010/main" xmlns="" r:embed="rId5"/>
              </p:ext>
            </p:extLst>
          </p:nvPr>
        </p:nvPicPr>
        <p:blipFill>
          <a:blip r:embed="rId6" cstate="print">
            <a:extLst/>
          </a:blip>
          <a:stretch>
            <a:fillRect/>
          </a:stretch>
        </p:blipFill>
        <p:spPr>
          <a:xfrm>
            <a:off x="2667234" y="1061158"/>
            <a:ext cx="3995714" cy="3995714"/>
          </a:xfrm>
          <a:prstGeom prst="rect">
            <a:avLst/>
          </a:prstGeom>
        </p:spPr>
      </p:pic>
      <p:pic>
        <p:nvPicPr>
          <p:cNvPr id="65" name="pasted-image.tif"/>
          <p:cNvPicPr/>
          <p:nvPr/>
        </p:nvPicPr>
        <p:blipFill>
          <a:blip r:embed="rId7" cstate="print">
            <a:extLst/>
          </a:blip>
          <a:stretch>
            <a:fillRect/>
          </a:stretch>
        </p:blipFill>
        <p:spPr>
          <a:xfrm>
            <a:off x="550574" y="1016000"/>
            <a:ext cx="1741689" cy="1741689"/>
          </a:xfrm>
          <a:prstGeom prst="rect">
            <a:avLst/>
          </a:prstGeom>
          <a:ln w="12700">
            <a:miter lim="400000"/>
          </a:ln>
        </p:spPr>
      </p:pic>
      <p:pic>
        <p:nvPicPr>
          <p:cNvPr id="66" name="pasted-image.tif"/>
          <p:cNvPicPr/>
          <p:nvPr/>
        </p:nvPicPr>
        <p:blipFill>
          <a:blip r:embed="rId8" cstate="print">
            <a:extLst/>
          </a:blip>
          <a:stretch>
            <a:fillRect/>
          </a:stretch>
        </p:blipFill>
        <p:spPr>
          <a:xfrm>
            <a:off x="550574" y="3513913"/>
            <a:ext cx="1741689" cy="1741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0"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p:nvPr/>
        </p:nvSpPr>
        <p:spPr>
          <a:xfrm>
            <a:off x="7274980" y="6214528"/>
            <a:ext cx="1625600" cy="317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r">
              <a:spcBef>
                <a:spcPts val="200"/>
              </a:spcBef>
              <a:defRPr sz="1100" b="1">
                <a:solidFill>
                  <a:srgbClr val="FFFFFF"/>
                </a:solidFill>
                <a:latin typeface="Arial"/>
                <a:ea typeface="Arial"/>
                <a:cs typeface="Arial"/>
                <a:sym typeface="Arial"/>
              </a:defRPr>
            </a:lvl1pPr>
          </a:lstStyle>
          <a:p>
            <a:pPr lvl="0">
              <a:defRPr sz="1800" b="0">
                <a:solidFill>
                  <a:srgbClr val="000000"/>
                </a:solidFill>
              </a:defRPr>
            </a:pPr>
            <a:r>
              <a:rPr sz="1100" b="1">
                <a:solidFill>
                  <a:srgbClr val="FFFFFF"/>
                </a:solidFill>
              </a:rPr>
              <a:t>SECTION TITLE  |  2</a:t>
            </a:r>
          </a:p>
        </p:txBody>
      </p:sp>
      <p:sp>
        <p:nvSpPr>
          <p:cNvPr id="69" name="Shape 69"/>
          <p:cNvSpPr/>
          <p:nvPr/>
        </p:nvSpPr>
        <p:spPr>
          <a:xfrm>
            <a:off x="872100" y="647699"/>
            <a:ext cx="7399800" cy="60123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a:solidFill>
                  <a:srgbClr val="000000"/>
                </a:solidFill>
              </a:defRPr>
            </a:pPr>
            <a:r>
              <a:rPr sz="3000" b="1">
                <a:solidFill>
                  <a:srgbClr val="990000"/>
                </a:solidFill>
                <a:latin typeface="Arial"/>
                <a:ea typeface="Arial"/>
                <a:cs typeface="Arial"/>
                <a:sym typeface="Arial"/>
              </a:rPr>
              <a:t>Conclusion</a:t>
            </a:r>
          </a:p>
          <a:p>
            <a:pPr lvl="0">
              <a:defRPr>
                <a:solidFill>
                  <a:srgbClr val="000000"/>
                </a:solidFill>
              </a:defRPr>
            </a:pPr>
            <a:endParaRPr sz="2400" b="1">
              <a:solidFill>
                <a:srgbClr val="990000"/>
              </a:solidFill>
              <a:latin typeface="Arial"/>
              <a:ea typeface="Arial"/>
              <a:cs typeface="Arial"/>
              <a:sym typeface="Arial"/>
            </a:endParaRPr>
          </a:p>
          <a:p>
            <a:pPr marL="240631" lvl="0" indent="-240631">
              <a:buSzPct val="100000"/>
              <a:buChar char="•"/>
              <a:defRPr>
                <a:solidFill>
                  <a:srgbClr val="000000"/>
                </a:solidFill>
              </a:defRPr>
            </a:pPr>
            <a:r>
              <a:rPr sz="2400" b="1">
                <a:latin typeface="Arial"/>
                <a:ea typeface="Arial"/>
                <a:cs typeface="Arial"/>
                <a:sym typeface="Arial"/>
              </a:rPr>
              <a:t>Primary objective of building a ray-tracing engine was achieved.</a:t>
            </a:r>
          </a:p>
          <a:p>
            <a:pPr marL="240631" lvl="0" indent="-240631">
              <a:buSzPct val="100000"/>
              <a:buChar char="•"/>
              <a:defRPr>
                <a:solidFill>
                  <a:srgbClr val="000000"/>
                </a:solidFill>
              </a:defRPr>
            </a:pPr>
            <a:r>
              <a:rPr sz="2400" b="1">
                <a:latin typeface="Arial"/>
                <a:ea typeface="Arial"/>
                <a:cs typeface="Arial"/>
                <a:sym typeface="Arial"/>
              </a:rPr>
              <a:t>Algorithm such as recursive ray-tracing, Monte Carlo sampling, and normal mapping were precisely implemented so that key features were acquired.</a:t>
            </a:r>
          </a:p>
          <a:p>
            <a:pPr marL="240631" lvl="0" indent="-240631">
              <a:buSzPct val="100000"/>
              <a:buChar char="•"/>
              <a:defRPr>
                <a:solidFill>
                  <a:srgbClr val="000000"/>
                </a:solidFill>
              </a:defRPr>
            </a:pPr>
            <a:r>
              <a:rPr sz="2400" b="1">
                <a:latin typeface="Arial"/>
                <a:ea typeface="Arial"/>
                <a:cs typeface="Arial"/>
                <a:sym typeface="Arial"/>
              </a:rPr>
              <a:t>Our engine can be applied for further developments since it is a relatively independent and complete package.</a:t>
            </a:r>
          </a:p>
          <a:p>
            <a:pPr marL="561473" lvl="1" indent="-180473">
              <a:buSzPct val="100000"/>
              <a:buChar char="•"/>
              <a:defRPr>
                <a:solidFill>
                  <a:srgbClr val="000000"/>
                </a:solidFill>
              </a:defRPr>
            </a:pPr>
            <a:r>
              <a:rPr sz="2000" b="1">
                <a:latin typeface="Arial"/>
                <a:ea typeface="Arial"/>
                <a:cs typeface="Arial"/>
                <a:sym typeface="Arial"/>
              </a:rPr>
              <a:t>Geometry</a:t>
            </a:r>
          </a:p>
          <a:p>
            <a:pPr marL="561473" lvl="1" indent="-180473">
              <a:buSzPct val="100000"/>
              <a:buChar char="•"/>
              <a:defRPr>
                <a:solidFill>
                  <a:srgbClr val="000000"/>
                </a:solidFill>
              </a:defRPr>
            </a:pPr>
            <a:r>
              <a:rPr sz="2000" b="1">
                <a:latin typeface="Arial"/>
                <a:ea typeface="Arial"/>
                <a:cs typeface="Arial"/>
                <a:sym typeface="Arial"/>
              </a:rPr>
              <a:t>Material</a:t>
            </a:r>
          </a:p>
          <a:p>
            <a:pPr marL="561473" lvl="1" indent="-180473">
              <a:buSzPct val="100000"/>
              <a:buChar char="•"/>
              <a:defRPr>
                <a:solidFill>
                  <a:srgbClr val="000000"/>
                </a:solidFill>
              </a:defRPr>
            </a:pPr>
            <a:r>
              <a:rPr sz="2000" b="1">
                <a:latin typeface="Arial"/>
                <a:ea typeface="Arial"/>
                <a:cs typeface="Arial"/>
                <a:sym typeface="Arial"/>
              </a:rPr>
              <a:t>Texture</a:t>
            </a:r>
            <a:endParaRPr sz="2400" b="1">
              <a:latin typeface="Arial"/>
              <a:ea typeface="Arial"/>
              <a:cs typeface="Arial"/>
              <a:sym typeface="Arial"/>
            </a:endParaRPr>
          </a:p>
          <a:p>
            <a:pPr marL="180473" lvl="0" indent="-180473">
              <a:buSzPct val="100000"/>
              <a:buChar char="•"/>
              <a:defRPr>
                <a:solidFill>
                  <a:srgbClr val="000000"/>
                </a:solidFill>
              </a:defRPr>
            </a:pPr>
            <a:endParaRPr sz="2400" b="1">
              <a:solidFill>
                <a:srgbClr val="990000"/>
              </a:solidFill>
              <a:latin typeface="Arial"/>
              <a:ea typeface="Arial"/>
              <a:cs typeface="Arial"/>
              <a:sym typeface="Arial"/>
            </a:endParaRPr>
          </a:p>
          <a:p>
            <a:pPr lvl="0">
              <a:defRPr>
                <a:solidFill>
                  <a:srgbClr val="000000"/>
                </a:solidFill>
              </a:defRPr>
            </a:pPr>
            <a:endParaRPr sz="2400" b="1">
              <a:solidFill>
                <a:srgbClr val="990000"/>
              </a:solidFill>
              <a:latin typeface="Arial"/>
              <a:ea typeface="Arial"/>
              <a:cs typeface="Arial"/>
              <a:sym typeface="Aria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p:nvPr/>
        </p:nvSpPr>
        <p:spPr>
          <a:xfrm>
            <a:off x="7274980" y="6214528"/>
            <a:ext cx="1625600" cy="317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r">
              <a:spcBef>
                <a:spcPts val="200"/>
              </a:spcBef>
              <a:defRPr sz="1100" b="1">
                <a:solidFill>
                  <a:srgbClr val="FFFFFF"/>
                </a:solidFill>
                <a:latin typeface="Arial"/>
                <a:ea typeface="Arial"/>
                <a:cs typeface="Arial"/>
                <a:sym typeface="Arial"/>
              </a:defRPr>
            </a:lvl1pPr>
          </a:lstStyle>
          <a:p>
            <a:pPr lvl="0">
              <a:defRPr sz="1800" b="0">
                <a:solidFill>
                  <a:srgbClr val="000000"/>
                </a:solidFill>
              </a:defRPr>
            </a:pPr>
            <a:r>
              <a:rPr sz="1100" b="1">
                <a:solidFill>
                  <a:srgbClr val="FFFFFF"/>
                </a:solidFill>
              </a:rPr>
              <a:t>SECTION TITLE  |  2</a:t>
            </a:r>
          </a:p>
        </p:txBody>
      </p:sp>
      <p:sp>
        <p:nvSpPr>
          <p:cNvPr id="72" name="Shape 72"/>
          <p:cNvSpPr/>
          <p:nvPr/>
        </p:nvSpPr>
        <p:spPr>
          <a:xfrm>
            <a:off x="872100" y="825499"/>
            <a:ext cx="7399800" cy="60803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defRPr>
                <a:solidFill>
                  <a:srgbClr val="000000"/>
                </a:solidFill>
              </a:defRPr>
            </a:pPr>
            <a:r>
              <a:rPr sz="2400" b="1">
                <a:solidFill>
                  <a:srgbClr val="990000"/>
                </a:solidFill>
                <a:latin typeface="Arial"/>
                <a:ea typeface="Arial"/>
                <a:cs typeface="Arial"/>
                <a:sym typeface="Arial"/>
              </a:rPr>
              <a:t>Reference</a:t>
            </a:r>
          </a:p>
          <a:p>
            <a:pPr lvl="0">
              <a:defRPr>
                <a:solidFill>
                  <a:srgbClr val="000000"/>
                </a:solidFill>
              </a:defRPr>
            </a:pPr>
            <a:endParaRPr sz="2400" b="1">
              <a:solidFill>
                <a:srgbClr val="990000"/>
              </a:solidFill>
              <a:latin typeface="Arial"/>
              <a:ea typeface="Arial"/>
              <a:cs typeface="Arial"/>
              <a:sym typeface="Arial"/>
            </a:endParaRPr>
          </a:p>
          <a:p>
            <a:pPr marL="180473" lvl="0" indent="-180473">
              <a:buSzPct val="100000"/>
              <a:buChar char="•"/>
              <a:defRPr>
                <a:solidFill>
                  <a:srgbClr val="000000"/>
                </a:solidFill>
              </a:defRPr>
            </a:pPr>
            <a:r>
              <a:rPr sz="1600" b="1">
                <a:latin typeface="Arial"/>
                <a:ea typeface="Arial"/>
                <a:cs typeface="Arial"/>
                <a:sym typeface="Arial"/>
              </a:rPr>
              <a:t>Arthur Appel. 1968. Some techniques for shading machine renderings of solids. In Proceedings of the April 30--May 2, 1968, spring joint computer conference (AFIPS '68 (Spring)). ACM, New York, NY, USA, 37-45.</a:t>
            </a:r>
          </a:p>
          <a:p>
            <a:pPr marL="180473" lvl="0" indent="-180473">
              <a:buSzPct val="100000"/>
              <a:buChar char="•"/>
              <a:defRPr>
                <a:solidFill>
                  <a:srgbClr val="000000"/>
                </a:solidFill>
              </a:defRPr>
            </a:pPr>
            <a:r>
              <a:rPr sz="1600" b="1">
                <a:latin typeface="Arial"/>
                <a:ea typeface="Arial"/>
                <a:cs typeface="Arial"/>
                <a:sym typeface="Arial"/>
              </a:rPr>
              <a:t>Turner Whitted. 1979. An improved illumination model for shaded display. In Proceedings of the 6th annual conference on Computer graphics and interactive techniques (SIGGRAPH '79). ACM, New York, NY, USA, 14-.</a:t>
            </a:r>
          </a:p>
          <a:p>
            <a:pPr marL="180473" lvl="0" indent="-180473">
              <a:buSzPct val="100000"/>
              <a:buChar char="•"/>
              <a:defRPr>
                <a:solidFill>
                  <a:srgbClr val="000000"/>
                </a:solidFill>
              </a:defRPr>
            </a:pPr>
            <a:r>
              <a:rPr sz="1600" b="1">
                <a:latin typeface="Arial"/>
                <a:ea typeface="Arial"/>
                <a:cs typeface="Arial"/>
                <a:sym typeface="Arial"/>
              </a:rPr>
              <a:t>Gregory J. Ward, Francis M. Rubinstein, and Robert D. Clear. 1988. A ray tracing solution for diffuse interreflection. SIGGRAPH Comput. Graph. 22, 4 (June 1988), 85-92.</a:t>
            </a:r>
          </a:p>
          <a:p>
            <a:pPr marL="180473" lvl="0" indent="-180473">
              <a:buSzPct val="100000"/>
              <a:buChar char="•"/>
              <a:defRPr>
                <a:solidFill>
                  <a:srgbClr val="000000"/>
                </a:solidFill>
              </a:defRPr>
            </a:pPr>
            <a:r>
              <a:rPr sz="1600" b="1">
                <a:latin typeface="Arial"/>
                <a:ea typeface="Arial"/>
                <a:cs typeface="Arial"/>
                <a:sym typeface="Arial"/>
              </a:rPr>
              <a:t>Robert L. Cook, Thomas Porter, and Loren Carpenter. 1984. Distributed ray tracing. In Proceedings of the 11th annual conference on Computer graphics and interactive techniques (SIGGRAPH '84), Hank Christiansen (Ed.). ACM, New York, NY, USA, 137-145.</a:t>
            </a:r>
          </a:p>
          <a:p>
            <a:pPr marL="180473" lvl="0" indent="-180473">
              <a:buSzPct val="100000"/>
              <a:buChar char="•"/>
              <a:defRPr>
                <a:solidFill>
                  <a:srgbClr val="000000"/>
                </a:solidFill>
              </a:defRPr>
            </a:pPr>
            <a:r>
              <a:rPr sz="1600" b="1">
                <a:latin typeface="Arial"/>
                <a:ea typeface="Arial"/>
                <a:cs typeface="Arial"/>
                <a:sym typeface="Arial"/>
              </a:rPr>
              <a:t>Venkat Krishnamurthy and Marc Levoy. 1996. Fitting smooth surfaces to dense polygon meshes. In </a:t>
            </a:r>
            <a:r>
              <a:rPr sz="1600" b="1" i="1">
                <a:latin typeface="Times New Roman"/>
                <a:ea typeface="Times New Roman"/>
                <a:cs typeface="Times New Roman"/>
                <a:sym typeface="Times New Roman"/>
              </a:rPr>
              <a:t>Proceedings of the 23rd annual conference on Computer graphics and interactive techniques</a:t>
            </a:r>
            <a:r>
              <a:rPr sz="1600" b="1">
                <a:latin typeface="Arial"/>
                <a:ea typeface="Arial"/>
                <a:cs typeface="Arial"/>
                <a:sym typeface="Arial"/>
              </a:rPr>
              <a:t>(SIGGRAPH '96). ACM, New York, NY, USA, 313-324. </a:t>
            </a:r>
          </a:p>
          <a:p>
            <a:pPr marL="127393" lvl="0" indent="-127393">
              <a:lnSpc>
                <a:spcPct val="120000"/>
              </a:lnSpc>
              <a:spcBef>
                <a:spcPts val="800"/>
              </a:spcBef>
              <a:buSzPct val="100000"/>
              <a:buChar char="•"/>
              <a:defRPr>
                <a:solidFill>
                  <a:srgbClr val="000000"/>
                </a:solidFill>
              </a:defRPr>
            </a:pPr>
            <a:endParaRPr sz="1200">
              <a:uFill>
                <a:solidFill/>
              </a:uFill>
              <a:latin typeface="Times New Roman"/>
              <a:ea typeface="Times New Roman"/>
              <a:cs typeface="Times New Roman"/>
              <a:sym typeface="Times New Roman"/>
            </a:endParaRPr>
          </a:p>
          <a:p>
            <a:pPr lvl="0">
              <a:defRPr>
                <a:solidFill>
                  <a:srgbClr val="000000"/>
                </a:solidFill>
              </a:defRPr>
            </a:pPr>
            <a:endParaRPr sz="2400" b="1">
              <a:solidFill>
                <a:srgbClr val="990000"/>
              </a:solidFill>
              <a:latin typeface="Arial"/>
              <a:ea typeface="Arial"/>
              <a:cs typeface="Arial"/>
              <a:sym typeface="Arial"/>
            </a:endParaRPr>
          </a:p>
          <a:p>
            <a:pPr lvl="0">
              <a:defRPr>
                <a:solidFill>
                  <a:srgbClr val="000000"/>
                </a:solidFill>
              </a:defRPr>
            </a:pPr>
            <a:endParaRPr sz="2400" b="1">
              <a:solidFill>
                <a:srgbClr val="990000"/>
              </a:solidFill>
              <a:latin typeface="Arial"/>
              <a:ea typeface="Arial"/>
              <a:cs typeface="Arial"/>
              <a:sym typeface="Arial"/>
            </a:endParaRPr>
          </a:p>
        </p:txBody>
      </p:sp>
    </p:spTree>
  </p:cSld>
  <p:clrMapOvr>
    <a:masterClrMapping/>
  </p:clrMapOvr>
  <p:transition spd="med"/>
</p:sld>
</file>

<file path=ppt/theme/theme1.xml><?xml version="1.0" encoding="utf-8"?>
<a:theme xmlns:a="http://schemas.openxmlformats.org/drawingml/2006/main" name="Default">
  <a:themeElements>
    <a:clrScheme name="Default">
      <a:dk1>
        <a:srgbClr val="FFFFFF"/>
      </a:dk1>
      <a:lt1>
        <a:srgbClr val="990000"/>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C00"/>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99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99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C00"/>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99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99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194</TotalTime>
  <Words>457</Words>
  <Application>Microsoft Office PowerPoint</Application>
  <PresentationFormat>如螢幕大小 (4:3)</PresentationFormat>
  <Paragraphs>60</Paragraphs>
  <Slides>9</Slides>
  <Notes>0</Notes>
  <HiddenSlides>0</HiddenSlides>
  <MMClips>2</MMClips>
  <ScaleCrop>false</ScaleCrop>
  <HeadingPairs>
    <vt:vector size="4" baseType="variant">
      <vt:variant>
        <vt:lpstr>佈景主題</vt:lpstr>
      </vt:variant>
      <vt:variant>
        <vt:i4>1</vt:i4>
      </vt:variant>
      <vt:variant>
        <vt:lpstr>投影片標題</vt:lpstr>
      </vt:variant>
      <vt:variant>
        <vt:i4>9</vt:i4>
      </vt:variant>
    </vt:vector>
  </HeadingPairs>
  <TitlesOfParts>
    <vt:vector size="10" baseType="lpstr">
      <vt:lpstr>Default</vt:lpstr>
      <vt:lpstr>投影片 1</vt:lpstr>
      <vt:lpstr>投影片 2</vt:lpstr>
      <vt:lpstr>投影片 3</vt:lpstr>
      <vt:lpstr>投影片 4</vt:lpstr>
      <vt:lpstr>投影片 5</vt:lpstr>
      <vt:lpstr>投影片 6</vt:lpstr>
      <vt:lpstr>投影片 7</vt:lpstr>
      <vt:lpstr>投影片 8</vt:lpstr>
      <vt:lpstr>投影片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cp:lastModifiedBy>hsiaoluw</cp:lastModifiedBy>
  <cp:revision>5</cp:revision>
  <dcterms:modified xsi:type="dcterms:W3CDTF">2016-12-01T17:38:35Z</dcterms:modified>
</cp:coreProperties>
</file>